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70" r:id="rId4"/>
    <p:sldId id="268" r:id="rId5"/>
    <p:sldId id="271" r:id="rId6"/>
    <p:sldId id="269" r:id="rId7"/>
    <p:sldId id="267" r:id="rId8"/>
    <p:sldId id="272" r:id="rId9"/>
    <p:sldId id="258" r:id="rId10"/>
    <p:sldId id="273" r:id="rId11"/>
    <p:sldId id="274" r:id="rId12"/>
    <p:sldId id="259" r:id="rId13"/>
    <p:sldId id="263" r:id="rId14"/>
    <p:sldId id="265" r:id="rId15"/>
    <p:sldId id="275" r:id="rId16"/>
    <p:sldId id="266" r:id="rId17"/>
    <p:sldId id="276" r:id="rId18"/>
    <p:sldId id="264"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10"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206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2E4CB7-D09A-45BF-8696-3E7D08775481}" type="datetimeFigureOut">
              <a:rPr lang="tr-TR" smtClean="0"/>
              <a:t>23.10.2014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6AF336-E1FD-43A8-83A7-ACAE0769EF81}" type="slidenum">
              <a:rPr lang="tr-TR" smtClean="0"/>
              <a:t>‹#›</a:t>
            </a:fld>
            <a:endParaRPr lang="tr-TR"/>
          </a:p>
        </p:txBody>
      </p:sp>
    </p:spTree>
    <p:extLst>
      <p:ext uri="{BB962C8B-B14F-4D97-AF65-F5344CB8AC3E}">
        <p14:creationId xmlns:p14="http://schemas.microsoft.com/office/powerpoint/2010/main" val="358812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1</a:t>
            </a:fld>
            <a:endParaRPr lang="tr-TR"/>
          </a:p>
        </p:txBody>
      </p:sp>
    </p:spTree>
    <p:extLst>
      <p:ext uri="{BB962C8B-B14F-4D97-AF65-F5344CB8AC3E}">
        <p14:creationId xmlns:p14="http://schemas.microsoft.com/office/powerpoint/2010/main" val="2952516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10</a:t>
            </a:fld>
            <a:endParaRPr lang="tr-TR"/>
          </a:p>
        </p:txBody>
      </p:sp>
    </p:spTree>
    <p:extLst>
      <p:ext uri="{BB962C8B-B14F-4D97-AF65-F5344CB8AC3E}">
        <p14:creationId xmlns:p14="http://schemas.microsoft.com/office/powerpoint/2010/main" val="895758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11</a:t>
            </a:fld>
            <a:endParaRPr lang="tr-TR"/>
          </a:p>
        </p:txBody>
      </p:sp>
    </p:spTree>
    <p:extLst>
      <p:ext uri="{BB962C8B-B14F-4D97-AF65-F5344CB8AC3E}">
        <p14:creationId xmlns:p14="http://schemas.microsoft.com/office/powerpoint/2010/main" val="175283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12</a:t>
            </a:fld>
            <a:endParaRPr lang="tr-TR"/>
          </a:p>
        </p:txBody>
      </p:sp>
    </p:spTree>
    <p:extLst>
      <p:ext uri="{BB962C8B-B14F-4D97-AF65-F5344CB8AC3E}">
        <p14:creationId xmlns:p14="http://schemas.microsoft.com/office/powerpoint/2010/main" val="1998941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13</a:t>
            </a:fld>
            <a:endParaRPr lang="tr-TR"/>
          </a:p>
        </p:txBody>
      </p:sp>
    </p:spTree>
    <p:extLst>
      <p:ext uri="{BB962C8B-B14F-4D97-AF65-F5344CB8AC3E}">
        <p14:creationId xmlns:p14="http://schemas.microsoft.com/office/powerpoint/2010/main" val="4191489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14</a:t>
            </a:fld>
            <a:endParaRPr lang="tr-TR"/>
          </a:p>
        </p:txBody>
      </p:sp>
    </p:spTree>
    <p:extLst>
      <p:ext uri="{BB962C8B-B14F-4D97-AF65-F5344CB8AC3E}">
        <p14:creationId xmlns:p14="http://schemas.microsoft.com/office/powerpoint/2010/main" val="2052642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15</a:t>
            </a:fld>
            <a:endParaRPr lang="tr-TR"/>
          </a:p>
        </p:txBody>
      </p:sp>
    </p:spTree>
    <p:extLst>
      <p:ext uri="{BB962C8B-B14F-4D97-AF65-F5344CB8AC3E}">
        <p14:creationId xmlns:p14="http://schemas.microsoft.com/office/powerpoint/2010/main" val="3408835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16</a:t>
            </a:fld>
            <a:endParaRPr lang="tr-TR"/>
          </a:p>
        </p:txBody>
      </p:sp>
    </p:spTree>
    <p:extLst>
      <p:ext uri="{BB962C8B-B14F-4D97-AF65-F5344CB8AC3E}">
        <p14:creationId xmlns:p14="http://schemas.microsoft.com/office/powerpoint/2010/main" val="3796649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17</a:t>
            </a:fld>
            <a:endParaRPr lang="tr-TR"/>
          </a:p>
        </p:txBody>
      </p:sp>
    </p:spTree>
    <p:extLst>
      <p:ext uri="{BB962C8B-B14F-4D97-AF65-F5344CB8AC3E}">
        <p14:creationId xmlns:p14="http://schemas.microsoft.com/office/powerpoint/2010/main" val="3253019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18</a:t>
            </a:fld>
            <a:endParaRPr lang="tr-TR"/>
          </a:p>
        </p:txBody>
      </p:sp>
    </p:spTree>
    <p:extLst>
      <p:ext uri="{BB962C8B-B14F-4D97-AF65-F5344CB8AC3E}">
        <p14:creationId xmlns:p14="http://schemas.microsoft.com/office/powerpoint/2010/main" val="3732703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2</a:t>
            </a:fld>
            <a:endParaRPr lang="tr-TR"/>
          </a:p>
        </p:txBody>
      </p:sp>
    </p:spTree>
    <p:extLst>
      <p:ext uri="{BB962C8B-B14F-4D97-AF65-F5344CB8AC3E}">
        <p14:creationId xmlns:p14="http://schemas.microsoft.com/office/powerpoint/2010/main" val="408317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3</a:t>
            </a:fld>
            <a:endParaRPr lang="tr-TR"/>
          </a:p>
        </p:txBody>
      </p:sp>
    </p:spTree>
    <p:extLst>
      <p:ext uri="{BB962C8B-B14F-4D97-AF65-F5344CB8AC3E}">
        <p14:creationId xmlns:p14="http://schemas.microsoft.com/office/powerpoint/2010/main" val="686106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4</a:t>
            </a:fld>
            <a:endParaRPr lang="tr-TR"/>
          </a:p>
        </p:txBody>
      </p:sp>
    </p:spTree>
    <p:extLst>
      <p:ext uri="{BB962C8B-B14F-4D97-AF65-F5344CB8AC3E}">
        <p14:creationId xmlns:p14="http://schemas.microsoft.com/office/powerpoint/2010/main" val="1273345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5</a:t>
            </a:fld>
            <a:endParaRPr lang="tr-TR"/>
          </a:p>
        </p:txBody>
      </p:sp>
    </p:spTree>
    <p:extLst>
      <p:ext uri="{BB962C8B-B14F-4D97-AF65-F5344CB8AC3E}">
        <p14:creationId xmlns:p14="http://schemas.microsoft.com/office/powerpoint/2010/main" val="1673437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6</a:t>
            </a:fld>
            <a:endParaRPr lang="tr-TR"/>
          </a:p>
        </p:txBody>
      </p:sp>
    </p:spTree>
    <p:extLst>
      <p:ext uri="{BB962C8B-B14F-4D97-AF65-F5344CB8AC3E}">
        <p14:creationId xmlns:p14="http://schemas.microsoft.com/office/powerpoint/2010/main" val="3204452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7</a:t>
            </a:fld>
            <a:endParaRPr lang="tr-TR"/>
          </a:p>
        </p:txBody>
      </p:sp>
    </p:spTree>
    <p:extLst>
      <p:ext uri="{BB962C8B-B14F-4D97-AF65-F5344CB8AC3E}">
        <p14:creationId xmlns:p14="http://schemas.microsoft.com/office/powerpoint/2010/main" val="183509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8</a:t>
            </a:fld>
            <a:endParaRPr lang="tr-TR"/>
          </a:p>
        </p:txBody>
      </p:sp>
    </p:spTree>
    <p:extLst>
      <p:ext uri="{BB962C8B-B14F-4D97-AF65-F5344CB8AC3E}">
        <p14:creationId xmlns:p14="http://schemas.microsoft.com/office/powerpoint/2010/main" val="130540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A6AF336-E1FD-43A8-83A7-ACAE0769EF81}" type="slidenum">
              <a:rPr lang="tr-TR" smtClean="0"/>
              <a:t>9</a:t>
            </a:fld>
            <a:endParaRPr lang="tr-TR"/>
          </a:p>
        </p:txBody>
      </p:sp>
    </p:spTree>
    <p:extLst>
      <p:ext uri="{BB962C8B-B14F-4D97-AF65-F5344CB8AC3E}">
        <p14:creationId xmlns:p14="http://schemas.microsoft.com/office/powerpoint/2010/main" val="3902026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9C25C9C-7FFE-493B-8586-46E9B65D674C}" type="datetime1">
              <a:rPr lang="tr-TR" smtClean="0"/>
              <a:t>23.10.2014</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tr-TR" smtClean="0"/>
              <a:t>KLÜ Mühendislik Fakültesi İnşaat Mühendisliği Bölümü Staj Komisyonu</a:t>
            </a:r>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4AC225F-998C-4C2D-869C-E1B6A81A3BEF}"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6F5DF67-6DF0-4357-9586-2AB6D1C7D946}" type="datetime1">
              <a:rPr lang="tr-TR" smtClean="0"/>
              <a:t>23.10.2014</a:t>
            </a:fld>
            <a:endParaRPr lang="tr-TR"/>
          </a:p>
        </p:txBody>
      </p:sp>
      <p:sp>
        <p:nvSpPr>
          <p:cNvPr id="5" name="Footer Placeholder 4"/>
          <p:cNvSpPr>
            <a:spLocks noGrp="1"/>
          </p:cNvSpPr>
          <p:nvPr>
            <p:ph type="ftr" sz="quarter" idx="11"/>
          </p:nvPr>
        </p:nvSpPr>
        <p:spPr/>
        <p:txBody>
          <a:bodyPr/>
          <a:lstStyle/>
          <a:p>
            <a:r>
              <a:rPr lang="tr-TR" smtClean="0"/>
              <a:t>KLÜ Mühendislik Fakültesi İnşaat Mühendisliği Bölümü Staj Komisyonu</a:t>
            </a:r>
            <a:endParaRPr lang="tr-TR"/>
          </a:p>
        </p:txBody>
      </p:sp>
      <p:sp>
        <p:nvSpPr>
          <p:cNvPr id="6" name="Slide Number Placeholder 5"/>
          <p:cNvSpPr>
            <a:spLocks noGrp="1"/>
          </p:cNvSpPr>
          <p:nvPr>
            <p:ph type="sldNum" sz="quarter" idx="12"/>
          </p:nvPr>
        </p:nvSpPr>
        <p:spPr/>
        <p:txBody>
          <a:bodyPr/>
          <a:lstStyle/>
          <a:p>
            <a:fld id="{B4AC225F-998C-4C2D-869C-E1B6A81A3BEF}"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A82F649-5ED6-49CC-87DF-5D726551E018}" type="datetime1">
              <a:rPr lang="tr-TR" smtClean="0"/>
              <a:t>23.10.2014</a:t>
            </a:fld>
            <a:endParaRPr lang="tr-TR"/>
          </a:p>
        </p:txBody>
      </p:sp>
      <p:sp>
        <p:nvSpPr>
          <p:cNvPr id="5" name="Footer Placeholder 4"/>
          <p:cNvSpPr>
            <a:spLocks noGrp="1"/>
          </p:cNvSpPr>
          <p:nvPr>
            <p:ph type="ftr" sz="quarter" idx="11"/>
          </p:nvPr>
        </p:nvSpPr>
        <p:spPr/>
        <p:txBody>
          <a:bodyPr/>
          <a:lstStyle/>
          <a:p>
            <a:r>
              <a:rPr lang="tr-TR" smtClean="0"/>
              <a:t>KLÜ Mühendislik Fakültesi İnşaat Mühendisliği Bölümü Staj Komisyonu</a:t>
            </a:r>
            <a:endParaRPr lang="tr-TR"/>
          </a:p>
        </p:txBody>
      </p:sp>
      <p:sp>
        <p:nvSpPr>
          <p:cNvPr id="6" name="Slide Number Placeholder 5"/>
          <p:cNvSpPr>
            <a:spLocks noGrp="1"/>
          </p:cNvSpPr>
          <p:nvPr>
            <p:ph type="sldNum" sz="quarter" idx="12"/>
          </p:nvPr>
        </p:nvSpPr>
        <p:spPr/>
        <p:txBody>
          <a:bodyPr/>
          <a:lstStyle/>
          <a:p>
            <a:fld id="{B4AC225F-998C-4C2D-869C-E1B6A81A3BEF}"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8A137E4-6FD7-4A0E-A442-F1A031B1BBEE}" type="datetime1">
              <a:rPr lang="tr-TR" smtClean="0"/>
              <a:t>23.10.2014</a:t>
            </a:fld>
            <a:endParaRPr lang="tr-TR"/>
          </a:p>
        </p:txBody>
      </p:sp>
      <p:sp>
        <p:nvSpPr>
          <p:cNvPr id="5" name="Footer Placeholder 4"/>
          <p:cNvSpPr>
            <a:spLocks noGrp="1"/>
          </p:cNvSpPr>
          <p:nvPr>
            <p:ph type="ftr" sz="quarter" idx="11"/>
          </p:nvPr>
        </p:nvSpPr>
        <p:spPr/>
        <p:txBody>
          <a:bodyPr/>
          <a:lstStyle/>
          <a:p>
            <a:r>
              <a:rPr lang="tr-TR" smtClean="0"/>
              <a:t>KLÜ Mühendislik Fakültesi İnşaat Mühendisliği Bölümü Staj Komisyonu</a:t>
            </a:r>
            <a:endParaRPr lang="tr-TR"/>
          </a:p>
        </p:txBody>
      </p:sp>
      <p:sp>
        <p:nvSpPr>
          <p:cNvPr id="6" name="Slide Number Placeholder 5"/>
          <p:cNvSpPr>
            <a:spLocks noGrp="1"/>
          </p:cNvSpPr>
          <p:nvPr>
            <p:ph type="sldNum" sz="quarter" idx="12"/>
          </p:nvPr>
        </p:nvSpPr>
        <p:spPr/>
        <p:txBody>
          <a:bodyPr/>
          <a:lstStyle/>
          <a:p>
            <a:fld id="{B4AC225F-998C-4C2D-869C-E1B6A81A3BEF}"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0352CD7-5580-4BD4-B570-9F643C10ED5D}" type="datetime1">
              <a:rPr lang="tr-TR" smtClean="0"/>
              <a:t>23.10.2014</a:t>
            </a:fld>
            <a:endParaRPr lang="tr-TR"/>
          </a:p>
        </p:txBody>
      </p:sp>
      <p:sp>
        <p:nvSpPr>
          <p:cNvPr id="5" name="Footer Placeholder 4"/>
          <p:cNvSpPr>
            <a:spLocks noGrp="1"/>
          </p:cNvSpPr>
          <p:nvPr>
            <p:ph type="ftr" sz="quarter" idx="11"/>
          </p:nvPr>
        </p:nvSpPr>
        <p:spPr/>
        <p:txBody>
          <a:bodyPr/>
          <a:lstStyle/>
          <a:p>
            <a:r>
              <a:rPr lang="tr-TR" smtClean="0"/>
              <a:t>KLÜ Mühendislik Fakültesi İnşaat Mühendisliği Bölümü Staj Komisyonu</a:t>
            </a:r>
            <a:endParaRPr lang="tr-TR"/>
          </a:p>
        </p:txBody>
      </p:sp>
      <p:sp>
        <p:nvSpPr>
          <p:cNvPr id="6" name="Slide Number Placeholder 5"/>
          <p:cNvSpPr>
            <a:spLocks noGrp="1"/>
          </p:cNvSpPr>
          <p:nvPr>
            <p:ph type="sldNum" sz="quarter" idx="12"/>
          </p:nvPr>
        </p:nvSpPr>
        <p:spPr/>
        <p:txBody>
          <a:bodyPr/>
          <a:lstStyle/>
          <a:p>
            <a:fld id="{B4AC225F-998C-4C2D-869C-E1B6A81A3BEF}"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1BF60C15-EC80-4BDF-A9C6-8E52C55CD702}" type="datetime1">
              <a:rPr lang="tr-TR" smtClean="0"/>
              <a:t>23.10.2014</a:t>
            </a:fld>
            <a:endParaRPr lang="tr-TR"/>
          </a:p>
        </p:txBody>
      </p:sp>
      <p:sp>
        <p:nvSpPr>
          <p:cNvPr id="6" name="Footer Placeholder 5"/>
          <p:cNvSpPr>
            <a:spLocks noGrp="1"/>
          </p:cNvSpPr>
          <p:nvPr>
            <p:ph type="ftr" sz="quarter" idx="11"/>
          </p:nvPr>
        </p:nvSpPr>
        <p:spPr/>
        <p:txBody>
          <a:bodyPr/>
          <a:lstStyle/>
          <a:p>
            <a:r>
              <a:rPr lang="tr-TR" smtClean="0"/>
              <a:t>KLÜ Mühendislik Fakültesi İnşaat Mühendisliği Bölümü Staj Komisyonu</a:t>
            </a:r>
            <a:endParaRPr lang="tr-TR"/>
          </a:p>
        </p:txBody>
      </p:sp>
      <p:sp>
        <p:nvSpPr>
          <p:cNvPr id="7" name="Slide Number Placeholder 6"/>
          <p:cNvSpPr>
            <a:spLocks noGrp="1"/>
          </p:cNvSpPr>
          <p:nvPr>
            <p:ph type="sldNum" sz="quarter" idx="12"/>
          </p:nvPr>
        </p:nvSpPr>
        <p:spPr/>
        <p:txBody>
          <a:bodyPr/>
          <a:lstStyle/>
          <a:p>
            <a:fld id="{B4AC225F-998C-4C2D-869C-E1B6A81A3BEF}"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D36CD38-2848-4ADB-AF9D-200F891CE11D}" type="datetime1">
              <a:rPr lang="tr-TR" smtClean="0"/>
              <a:t>23.10.2014</a:t>
            </a:fld>
            <a:endParaRPr lang="tr-TR"/>
          </a:p>
        </p:txBody>
      </p:sp>
      <p:sp>
        <p:nvSpPr>
          <p:cNvPr id="8" name="Footer Placeholder 7"/>
          <p:cNvSpPr>
            <a:spLocks noGrp="1"/>
          </p:cNvSpPr>
          <p:nvPr>
            <p:ph type="ftr" sz="quarter" idx="11"/>
          </p:nvPr>
        </p:nvSpPr>
        <p:spPr/>
        <p:txBody>
          <a:bodyPr/>
          <a:lstStyle/>
          <a:p>
            <a:r>
              <a:rPr lang="tr-TR" smtClean="0"/>
              <a:t>KLÜ Mühendislik Fakültesi İnşaat Mühendisliği Bölümü Staj Komisyonu</a:t>
            </a:r>
            <a:endParaRPr lang="tr-TR"/>
          </a:p>
        </p:txBody>
      </p:sp>
      <p:sp>
        <p:nvSpPr>
          <p:cNvPr id="9" name="Slide Number Placeholder 8"/>
          <p:cNvSpPr>
            <a:spLocks noGrp="1"/>
          </p:cNvSpPr>
          <p:nvPr>
            <p:ph type="sldNum" sz="quarter" idx="12"/>
          </p:nvPr>
        </p:nvSpPr>
        <p:spPr/>
        <p:txBody>
          <a:bodyPr/>
          <a:lstStyle/>
          <a:p>
            <a:fld id="{B4AC225F-998C-4C2D-869C-E1B6A81A3BEF}"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CF3C01A5-BA42-457D-A005-5BCC418785EB}" type="datetime1">
              <a:rPr lang="tr-TR" smtClean="0"/>
              <a:t>23.10.2014</a:t>
            </a:fld>
            <a:endParaRPr lang="tr-TR"/>
          </a:p>
        </p:txBody>
      </p:sp>
      <p:sp>
        <p:nvSpPr>
          <p:cNvPr id="4" name="Footer Placeholder 3"/>
          <p:cNvSpPr>
            <a:spLocks noGrp="1"/>
          </p:cNvSpPr>
          <p:nvPr>
            <p:ph type="ftr" sz="quarter" idx="11"/>
          </p:nvPr>
        </p:nvSpPr>
        <p:spPr/>
        <p:txBody>
          <a:bodyPr/>
          <a:lstStyle/>
          <a:p>
            <a:r>
              <a:rPr lang="tr-TR" smtClean="0"/>
              <a:t>KLÜ Mühendislik Fakültesi İnşaat Mühendisliği Bölümü Staj Komisyonu</a:t>
            </a:r>
            <a:endParaRPr lang="tr-TR"/>
          </a:p>
        </p:txBody>
      </p:sp>
      <p:sp>
        <p:nvSpPr>
          <p:cNvPr id="5" name="Slide Number Placeholder 4"/>
          <p:cNvSpPr>
            <a:spLocks noGrp="1"/>
          </p:cNvSpPr>
          <p:nvPr>
            <p:ph type="sldNum" sz="quarter" idx="12"/>
          </p:nvPr>
        </p:nvSpPr>
        <p:spPr/>
        <p:txBody>
          <a:bodyPr/>
          <a:lstStyle/>
          <a:p>
            <a:fld id="{B4AC225F-998C-4C2D-869C-E1B6A81A3BEF}"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BC7F46-56EF-49A4-8A52-D82EFBD89786}" type="datetime1">
              <a:rPr lang="tr-TR" smtClean="0"/>
              <a:t>23.10.2014</a:t>
            </a:fld>
            <a:endParaRPr lang="tr-TR"/>
          </a:p>
        </p:txBody>
      </p:sp>
      <p:sp>
        <p:nvSpPr>
          <p:cNvPr id="3" name="Footer Placeholder 2"/>
          <p:cNvSpPr>
            <a:spLocks noGrp="1"/>
          </p:cNvSpPr>
          <p:nvPr>
            <p:ph type="ftr" sz="quarter" idx="11"/>
          </p:nvPr>
        </p:nvSpPr>
        <p:spPr/>
        <p:txBody>
          <a:bodyPr/>
          <a:lstStyle/>
          <a:p>
            <a:r>
              <a:rPr lang="tr-TR" smtClean="0"/>
              <a:t>KLÜ Mühendislik Fakültesi İnşaat Mühendisliği Bölümü Staj Komisyonu</a:t>
            </a:r>
            <a:endParaRPr lang="tr-TR"/>
          </a:p>
        </p:txBody>
      </p:sp>
      <p:sp>
        <p:nvSpPr>
          <p:cNvPr id="4" name="Slide Number Placeholder 3"/>
          <p:cNvSpPr>
            <a:spLocks noGrp="1"/>
          </p:cNvSpPr>
          <p:nvPr>
            <p:ph type="sldNum" sz="quarter" idx="12"/>
          </p:nvPr>
        </p:nvSpPr>
        <p:spPr/>
        <p:txBody>
          <a:bodyPr/>
          <a:lstStyle/>
          <a:p>
            <a:fld id="{B4AC225F-998C-4C2D-869C-E1B6A81A3BEF}"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70E5C35-3449-44A3-97F8-7D06D7273537}" type="datetime1">
              <a:rPr lang="tr-TR" smtClean="0"/>
              <a:t>23.10.2014</a:t>
            </a:fld>
            <a:endParaRPr lang="tr-TR"/>
          </a:p>
        </p:txBody>
      </p:sp>
      <p:sp>
        <p:nvSpPr>
          <p:cNvPr id="7" name="Slide Number Placeholder 6"/>
          <p:cNvSpPr>
            <a:spLocks noGrp="1"/>
          </p:cNvSpPr>
          <p:nvPr>
            <p:ph type="sldNum" sz="quarter" idx="12"/>
          </p:nvPr>
        </p:nvSpPr>
        <p:spPr/>
        <p:txBody>
          <a:bodyPr/>
          <a:lstStyle/>
          <a:p>
            <a:fld id="{B4AC225F-998C-4C2D-869C-E1B6A81A3BEF}"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tr-TR" smtClean="0"/>
              <a:t>KLÜ Mühendislik Fakültesi İnşaat Mühendisliği Bölümü Staj Komisyonu</a:t>
            </a:r>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D29FAB6-F119-45A6-91EE-DEDE9A927ED0}" type="datetime1">
              <a:rPr lang="tr-TR" smtClean="0"/>
              <a:t>23.10.2014</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r>
              <a:rPr lang="tr-TR" smtClean="0"/>
              <a:t>KLÜ Mühendislik Fakültesi İnşaat Mühendisliği Bölümü Staj Komisyonu</a:t>
            </a:r>
            <a:endParaRPr lang="tr-TR"/>
          </a:p>
        </p:txBody>
      </p:sp>
      <p:sp>
        <p:nvSpPr>
          <p:cNvPr id="7" name="Slide Number Placeholder 6"/>
          <p:cNvSpPr>
            <a:spLocks noGrp="1"/>
          </p:cNvSpPr>
          <p:nvPr>
            <p:ph type="sldNum" sz="quarter" idx="12"/>
          </p:nvPr>
        </p:nvSpPr>
        <p:spPr/>
        <p:txBody>
          <a:bodyPr/>
          <a:lstStyle/>
          <a:p>
            <a:fld id="{B4AC225F-998C-4C2D-869C-E1B6A81A3BEF}"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772152A-9790-4560-BBD2-DFCA208B5076}" type="datetime1">
              <a:rPr lang="tr-TR" smtClean="0"/>
              <a:t>23.10.2014</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tr-TR" smtClean="0"/>
              <a:t>KLÜ Mühendislik Fakültesi İnşaat Mühendisliği Bölümü Staj Komisyonu</a:t>
            </a:r>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4AC225F-998C-4C2D-869C-E1B6A81A3BE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35996" y="2943972"/>
            <a:ext cx="3744416" cy="2429244"/>
          </a:xfrm>
        </p:spPr>
        <p:txBody>
          <a:bodyPr>
            <a:normAutofit/>
          </a:bodyPr>
          <a:lstStyle/>
          <a:p>
            <a:r>
              <a:rPr lang="tr-TR" dirty="0" smtClean="0"/>
              <a:t/>
            </a:r>
            <a:br>
              <a:rPr lang="tr-TR" dirty="0" smtClean="0"/>
            </a:br>
            <a:r>
              <a:rPr lang="tr-TR" dirty="0" smtClean="0"/>
              <a:t>MESLEKİ STAJ BİLGİLENDİRME SUNUMU</a:t>
            </a:r>
            <a:endParaRPr lang="tr-TR" dirty="0"/>
          </a:p>
        </p:txBody>
      </p:sp>
      <p:pic>
        <p:nvPicPr>
          <p:cNvPr id="1028" name="Picture 4" descr="C:\Users\TOSHIBA\AppData\Local\Temp\Rar$DIa0.127\klu-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6016" y="-43724"/>
            <a:ext cx="3384376" cy="2392603"/>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4247964" y="2348879"/>
            <a:ext cx="4320480" cy="1200329"/>
          </a:xfrm>
          <a:prstGeom prst="rect">
            <a:avLst/>
          </a:prstGeom>
          <a:noFill/>
        </p:spPr>
        <p:txBody>
          <a:bodyPr wrap="square" rtlCol="0">
            <a:spAutoFit/>
          </a:bodyPr>
          <a:lstStyle/>
          <a:p>
            <a:pPr algn="ctr"/>
            <a:r>
              <a:rPr lang="tr-TR" dirty="0" smtClean="0"/>
              <a:t>T.C.</a:t>
            </a:r>
          </a:p>
          <a:p>
            <a:pPr algn="ctr"/>
            <a:r>
              <a:rPr lang="tr-TR" dirty="0" smtClean="0"/>
              <a:t>KIRKLARELİ ÜNİVERSİTESİ </a:t>
            </a:r>
          </a:p>
          <a:p>
            <a:pPr algn="ctr"/>
            <a:r>
              <a:rPr lang="tr-TR" dirty="0" smtClean="0"/>
              <a:t>MÜHENDİSLİK FAKÜLTESİ</a:t>
            </a:r>
          </a:p>
          <a:p>
            <a:pPr algn="ctr"/>
            <a:r>
              <a:rPr lang="tr-TR" dirty="0" smtClean="0"/>
              <a:t>İNŞAAT MÜHENDİSLİĞİ BÖLÜMÜ</a:t>
            </a:r>
            <a:endParaRPr lang="tr-TR" dirty="0"/>
          </a:p>
        </p:txBody>
      </p:sp>
      <p:sp>
        <p:nvSpPr>
          <p:cNvPr id="5" name="Veri Yer Tutucusu 4"/>
          <p:cNvSpPr>
            <a:spLocks noGrp="1"/>
          </p:cNvSpPr>
          <p:nvPr>
            <p:ph type="dt" sz="half" idx="10"/>
          </p:nvPr>
        </p:nvSpPr>
        <p:spPr>
          <a:xfrm>
            <a:off x="0" y="6107019"/>
            <a:ext cx="2133600" cy="750981"/>
          </a:xfrm>
        </p:spPr>
        <p:txBody>
          <a:bodyPr/>
          <a:lstStyle/>
          <a:p>
            <a:fld id="{3584A562-1A2A-4A60-8BC7-04E8DDD84621}" type="datetime1">
              <a:rPr lang="tr-TR" smtClean="0"/>
              <a:t>23.10.2014</a:t>
            </a:fld>
            <a:endParaRPr lang="tr-TR" dirty="0"/>
          </a:p>
        </p:txBody>
      </p:sp>
      <p:sp>
        <p:nvSpPr>
          <p:cNvPr id="7" name="Slayt Numarası Yer Tutucusu 6"/>
          <p:cNvSpPr>
            <a:spLocks noGrp="1"/>
          </p:cNvSpPr>
          <p:nvPr>
            <p:ph type="sldNum" sz="quarter" idx="12"/>
          </p:nvPr>
        </p:nvSpPr>
        <p:spPr/>
        <p:txBody>
          <a:bodyPr/>
          <a:lstStyle/>
          <a:p>
            <a:fld id="{B4AC225F-998C-4C2D-869C-E1B6A81A3BEF}" type="slidenum">
              <a:rPr lang="tr-TR" smtClean="0"/>
              <a:t>1</a:t>
            </a:fld>
            <a:endParaRPr lang="tr-TR"/>
          </a:p>
        </p:txBody>
      </p:sp>
      <p:sp>
        <p:nvSpPr>
          <p:cNvPr id="3" name="Altbilgi Yer Tutucusu 2"/>
          <p:cNvSpPr>
            <a:spLocks noGrp="1"/>
          </p:cNvSpPr>
          <p:nvPr>
            <p:ph type="ftr" sz="quarter" idx="11"/>
          </p:nvPr>
        </p:nvSpPr>
        <p:spPr>
          <a:xfrm>
            <a:off x="5292080" y="5301208"/>
            <a:ext cx="2843032" cy="783883"/>
          </a:xfrm>
        </p:spPr>
        <p:txBody>
          <a:bodyPr>
            <a:normAutofit/>
          </a:bodyPr>
          <a:lstStyle/>
          <a:p>
            <a:r>
              <a:rPr lang="tr-TR" dirty="0" smtClean="0"/>
              <a:t>KLÜ Mühendislik Fakültesi</a:t>
            </a:r>
          </a:p>
          <a:p>
            <a:r>
              <a:rPr lang="tr-TR" dirty="0" smtClean="0"/>
              <a:t> İnşaat Mühendisliği Bölümü </a:t>
            </a:r>
          </a:p>
          <a:p>
            <a:r>
              <a:rPr lang="tr-TR" dirty="0" smtClean="0"/>
              <a:t>Staj Komisyonu</a:t>
            </a:r>
            <a:endParaRPr lang="tr-TR" dirty="0"/>
          </a:p>
        </p:txBody>
      </p:sp>
    </p:spTree>
    <p:extLst>
      <p:ext uri="{BB962C8B-B14F-4D97-AF65-F5344CB8AC3E}">
        <p14:creationId xmlns:p14="http://schemas.microsoft.com/office/powerpoint/2010/main" val="14810194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132855"/>
            <a:ext cx="7992888" cy="3528393"/>
          </a:xfrm>
        </p:spPr>
        <p:txBody>
          <a:bodyPr>
            <a:normAutofit fontScale="77500" lnSpcReduction="20000"/>
          </a:bodyPr>
          <a:lstStyle/>
          <a:p>
            <a:pPr algn="just"/>
            <a:r>
              <a:rPr lang="tr-TR" sz="2100" dirty="0">
                <a:solidFill>
                  <a:schemeClr val="tx1"/>
                </a:solidFill>
              </a:rPr>
              <a:t>Kendi cümlelerinizi kullanın. Yazım (imlâ) ve noktalamalarında Türk Dil Kurumu’nun İmlâ Kılavuzu ve Türkçe </a:t>
            </a:r>
            <a:r>
              <a:rPr lang="tr-TR" sz="2100" dirty="0" err="1">
                <a:solidFill>
                  <a:schemeClr val="tx1"/>
                </a:solidFill>
              </a:rPr>
              <a:t>Sözlük’te</a:t>
            </a:r>
            <a:r>
              <a:rPr lang="tr-TR" sz="2100" dirty="0">
                <a:solidFill>
                  <a:schemeClr val="tx1"/>
                </a:solidFill>
              </a:rPr>
              <a:t> belirtilen kurallara uyun. Farklı terimleri açıklayın. Birinci şahıs anlatım kullanmayın.</a:t>
            </a:r>
          </a:p>
          <a:p>
            <a:pPr marL="68580" indent="0" algn="just">
              <a:buNone/>
            </a:pPr>
            <a:endParaRPr lang="tr-TR" sz="2100" dirty="0">
              <a:solidFill>
                <a:schemeClr val="tx1"/>
              </a:solidFill>
            </a:endParaRPr>
          </a:p>
          <a:p>
            <a:pPr algn="just"/>
            <a:r>
              <a:rPr lang="tr-TR" sz="2100" dirty="0">
                <a:solidFill>
                  <a:schemeClr val="tx1"/>
                </a:solidFill>
              </a:rPr>
              <a:t>Staj defterinin ilk sayfalarını içindekiler ve şekil listesine ayırın. </a:t>
            </a:r>
            <a:endParaRPr lang="tr-TR" sz="2100" dirty="0" smtClean="0">
              <a:solidFill>
                <a:schemeClr val="tx1"/>
              </a:solidFill>
            </a:endParaRPr>
          </a:p>
          <a:p>
            <a:pPr algn="just"/>
            <a:endParaRPr lang="tr-TR" sz="2100" dirty="0">
              <a:solidFill>
                <a:schemeClr val="tx1"/>
              </a:solidFill>
            </a:endParaRPr>
          </a:p>
          <a:p>
            <a:pPr algn="just"/>
            <a:r>
              <a:rPr lang="tr-TR" sz="2100" dirty="0" smtClean="0">
                <a:solidFill>
                  <a:schemeClr val="tx1"/>
                </a:solidFill>
              </a:rPr>
              <a:t>İçindekiler </a:t>
            </a:r>
            <a:r>
              <a:rPr lang="tr-TR" sz="2100" dirty="0">
                <a:solidFill>
                  <a:schemeClr val="tx1"/>
                </a:solidFill>
              </a:rPr>
              <a:t>kısmında kullandığınız </a:t>
            </a:r>
            <a:r>
              <a:rPr lang="tr-TR" sz="2100" dirty="0" smtClean="0">
                <a:solidFill>
                  <a:schemeClr val="tx1"/>
                </a:solidFill>
              </a:rPr>
              <a:t>başlıkların, </a:t>
            </a:r>
            <a:r>
              <a:rPr lang="tr-TR" sz="2100" dirty="0">
                <a:solidFill>
                  <a:schemeClr val="tx1"/>
                </a:solidFill>
              </a:rPr>
              <a:t>staj defterinde ilgili sayfada </a:t>
            </a:r>
            <a:r>
              <a:rPr lang="tr-TR" sz="2100" dirty="0" smtClean="0">
                <a:solidFill>
                  <a:schemeClr val="tx1"/>
                </a:solidFill>
              </a:rPr>
              <a:t>bulunduğundan emin olun. </a:t>
            </a:r>
            <a:r>
              <a:rPr lang="tr-TR" sz="2100" dirty="0">
                <a:solidFill>
                  <a:schemeClr val="tx1"/>
                </a:solidFill>
              </a:rPr>
              <a:t>Şekil listesinde ise şekil numarası, şekil adı (şekli/fotoğrafı kısaca açıklayan yazı), şeklin bulunduğu sayfa numarası </a:t>
            </a:r>
            <a:r>
              <a:rPr lang="tr-TR" sz="2100" dirty="0" smtClean="0">
                <a:solidFill>
                  <a:schemeClr val="tx1"/>
                </a:solidFill>
              </a:rPr>
              <a:t>olmasına dikkat edin. </a:t>
            </a:r>
            <a:r>
              <a:rPr lang="tr-TR" sz="2100" dirty="0">
                <a:solidFill>
                  <a:schemeClr val="tx1"/>
                </a:solidFill>
              </a:rPr>
              <a:t>Her bir fotoğrafın </a:t>
            </a:r>
            <a:r>
              <a:rPr lang="tr-TR" sz="2100" dirty="0" smtClean="0">
                <a:solidFill>
                  <a:schemeClr val="tx1"/>
                </a:solidFill>
              </a:rPr>
              <a:t>altına, şekil </a:t>
            </a:r>
            <a:r>
              <a:rPr lang="tr-TR" sz="2100" dirty="0">
                <a:solidFill>
                  <a:schemeClr val="tx1"/>
                </a:solidFill>
              </a:rPr>
              <a:t>numarası ve açıklama </a:t>
            </a:r>
            <a:r>
              <a:rPr lang="tr-TR" sz="2100" dirty="0" smtClean="0">
                <a:solidFill>
                  <a:schemeClr val="tx1"/>
                </a:solidFill>
              </a:rPr>
              <a:t>yazın. </a:t>
            </a:r>
            <a:r>
              <a:rPr lang="tr-TR" sz="2100" dirty="0">
                <a:solidFill>
                  <a:schemeClr val="tx1"/>
                </a:solidFill>
              </a:rPr>
              <a:t>Yazı kısmında fotoğrafa atıf </a:t>
            </a:r>
            <a:r>
              <a:rPr lang="tr-TR" sz="2100" dirty="0" smtClean="0">
                <a:solidFill>
                  <a:schemeClr val="tx1"/>
                </a:solidFill>
              </a:rPr>
              <a:t>yapın, </a:t>
            </a:r>
            <a:r>
              <a:rPr lang="tr-TR" sz="2100" dirty="0">
                <a:solidFill>
                  <a:schemeClr val="tx1"/>
                </a:solidFill>
              </a:rPr>
              <a:t>detaylı açıklamalar </a:t>
            </a:r>
            <a:r>
              <a:rPr lang="tr-TR" sz="2100" dirty="0" smtClean="0">
                <a:solidFill>
                  <a:schemeClr val="tx1"/>
                </a:solidFill>
              </a:rPr>
              <a:t>verin. </a:t>
            </a:r>
            <a:r>
              <a:rPr lang="tr-TR" sz="2100" dirty="0">
                <a:solidFill>
                  <a:schemeClr val="tx1"/>
                </a:solidFill>
              </a:rPr>
              <a:t>Fotoğrafların üzerinde tarih </a:t>
            </a:r>
            <a:r>
              <a:rPr lang="tr-TR" sz="2100" dirty="0" smtClean="0">
                <a:solidFill>
                  <a:schemeClr val="tx1"/>
                </a:solidFill>
              </a:rPr>
              <a:t>bulunmasına özen gösterin, bunun için tarih ayarı yanlış olmayan bir fotoğraf makinesi kullanın.</a:t>
            </a:r>
            <a:endParaRPr lang="tr-TR" sz="2100" dirty="0">
              <a:solidFill>
                <a:schemeClr val="tx1"/>
              </a:solidFill>
            </a:endParaRPr>
          </a:p>
          <a:p>
            <a:pPr algn="just"/>
            <a:endParaRPr lang="tr-TR" sz="2100" dirty="0">
              <a:solidFill>
                <a:schemeClr val="tx1"/>
              </a:solidFill>
            </a:endParaRPr>
          </a:p>
          <a:p>
            <a:pPr algn="just"/>
            <a:r>
              <a:rPr lang="tr-TR" sz="2100" dirty="0">
                <a:solidFill>
                  <a:schemeClr val="tx1"/>
                </a:solidFill>
              </a:rPr>
              <a:t>Staj yaptığınız her bir gün için en az 1 sayfa ayırın. Tarih atlayarak yazmayın.</a:t>
            </a:r>
          </a:p>
          <a:p>
            <a:pPr algn="just"/>
            <a:endParaRPr lang="tr-TR" dirty="0"/>
          </a:p>
        </p:txBody>
      </p:sp>
      <p:sp>
        <p:nvSpPr>
          <p:cNvPr id="4" name="Veri Yer Tutucusu 3"/>
          <p:cNvSpPr>
            <a:spLocks noGrp="1"/>
          </p:cNvSpPr>
          <p:nvPr>
            <p:ph type="dt" sz="half" idx="10"/>
          </p:nvPr>
        </p:nvSpPr>
        <p:spPr/>
        <p:txBody>
          <a:bodyPr/>
          <a:lstStyle/>
          <a:p>
            <a:fld id="{C42447DA-B46C-43DF-8230-7F1089850749}" type="datetime1">
              <a:rPr lang="tr-TR" smtClean="0"/>
              <a:t>23.10.2014</a:t>
            </a:fld>
            <a:endParaRPr lang="tr-TR"/>
          </a:p>
        </p:txBody>
      </p:sp>
      <p:sp>
        <p:nvSpPr>
          <p:cNvPr id="5" name="Altbilgi Yer Tutucusu 4"/>
          <p:cNvSpPr>
            <a:spLocks noGrp="1"/>
          </p:cNvSpPr>
          <p:nvPr>
            <p:ph type="ftr" sz="quarter" idx="11"/>
          </p:nvPr>
        </p:nvSpPr>
        <p:spPr/>
        <p:txBody>
          <a:bodyPr/>
          <a:lstStyle/>
          <a:p>
            <a:r>
              <a:rPr lang="tr-TR" smtClean="0"/>
              <a:t>KLÜ Mühendislik Fakültesi İnşaat Mühendisliği Bölümü Staj Komisyonu</a:t>
            </a:r>
            <a:endParaRPr lang="tr-TR"/>
          </a:p>
        </p:txBody>
      </p:sp>
      <p:sp>
        <p:nvSpPr>
          <p:cNvPr id="6" name="Slayt Numarası Yer Tutucusu 5"/>
          <p:cNvSpPr>
            <a:spLocks noGrp="1"/>
          </p:cNvSpPr>
          <p:nvPr>
            <p:ph type="sldNum" sz="quarter" idx="12"/>
          </p:nvPr>
        </p:nvSpPr>
        <p:spPr/>
        <p:txBody>
          <a:bodyPr/>
          <a:lstStyle/>
          <a:p>
            <a:fld id="{B4AC225F-998C-4C2D-869C-E1B6A81A3BEF}" type="slidenum">
              <a:rPr lang="tr-TR" smtClean="0"/>
              <a:t>10</a:t>
            </a:fld>
            <a:endParaRPr lang="tr-TR"/>
          </a:p>
        </p:txBody>
      </p:sp>
      <p:sp>
        <p:nvSpPr>
          <p:cNvPr id="7" name="Başlık 1"/>
          <p:cNvSpPr>
            <a:spLocks noGrp="1"/>
          </p:cNvSpPr>
          <p:nvPr>
            <p:ph type="title"/>
          </p:nvPr>
        </p:nvSpPr>
        <p:spPr>
          <a:xfrm>
            <a:off x="467544" y="485800"/>
            <a:ext cx="7600690" cy="1143000"/>
          </a:xfrm>
        </p:spPr>
        <p:txBody>
          <a:bodyPr>
            <a:normAutofit/>
          </a:bodyPr>
          <a:lstStyle/>
          <a:p>
            <a:r>
              <a:rPr lang="tr-TR" dirty="0" smtClean="0"/>
              <a:t>STAJ DEFTERİNİ DOLDURURKEN</a:t>
            </a:r>
            <a:endParaRPr lang="tr-TR" dirty="0"/>
          </a:p>
        </p:txBody>
      </p:sp>
    </p:spTree>
    <p:extLst>
      <p:ext uri="{BB962C8B-B14F-4D97-AF65-F5344CB8AC3E}">
        <p14:creationId xmlns:p14="http://schemas.microsoft.com/office/powerpoint/2010/main" val="34893685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132856"/>
            <a:ext cx="7920880" cy="3744416"/>
          </a:xfrm>
        </p:spPr>
        <p:txBody>
          <a:bodyPr>
            <a:normAutofit fontScale="70000" lnSpcReduction="20000"/>
          </a:bodyPr>
          <a:lstStyle/>
          <a:p>
            <a:pPr algn="just"/>
            <a:r>
              <a:rPr lang="tr-TR" sz="2300" dirty="0">
                <a:solidFill>
                  <a:schemeClr val="tx1"/>
                </a:solidFill>
              </a:rPr>
              <a:t>İçindekiler ve şekil listesinden sonra firmanın tanıtımını yapın. Bunu yaparken firma </a:t>
            </a:r>
            <a:r>
              <a:rPr lang="tr-TR" sz="2300" dirty="0" smtClean="0">
                <a:solidFill>
                  <a:schemeClr val="tx1"/>
                </a:solidFill>
              </a:rPr>
              <a:t>internet sayfasından </a:t>
            </a:r>
            <a:r>
              <a:rPr lang="tr-TR" sz="2300" dirty="0">
                <a:solidFill>
                  <a:schemeClr val="tx1"/>
                </a:solidFill>
              </a:rPr>
              <a:t>olduğu gibi kopyalama yapmayın.</a:t>
            </a:r>
          </a:p>
          <a:p>
            <a:pPr algn="just"/>
            <a:endParaRPr lang="tr-TR" sz="2300" dirty="0">
              <a:solidFill>
                <a:schemeClr val="tx1"/>
              </a:solidFill>
            </a:endParaRPr>
          </a:p>
          <a:p>
            <a:pPr algn="just"/>
            <a:r>
              <a:rPr lang="tr-TR" sz="2300" dirty="0">
                <a:solidFill>
                  <a:schemeClr val="tx1"/>
                </a:solidFill>
              </a:rPr>
              <a:t>Stajı yaptığınız yer (Firma adı, </a:t>
            </a:r>
            <a:r>
              <a:rPr lang="tr-TR" sz="2300" dirty="0" smtClean="0">
                <a:solidFill>
                  <a:schemeClr val="tx1"/>
                </a:solidFill>
              </a:rPr>
              <a:t>firmanın bulunduğu </a:t>
            </a:r>
            <a:r>
              <a:rPr lang="tr-TR" sz="2300" dirty="0">
                <a:solidFill>
                  <a:schemeClr val="tx1"/>
                </a:solidFill>
              </a:rPr>
              <a:t>şehir, ilçe…), firmanın çalışma alanı (konut inşaatı, tünel inşaatı, çelik proje vs.), firmanın çalışan profili, sizin çalıştığınız şantiyeler gibi bilgileri ekleyerek başlayın.</a:t>
            </a:r>
          </a:p>
          <a:p>
            <a:pPr algn="just"/>
            <a:endParaRPr lang="tr-TR" sz="2300" dirty="0">
              <a:solidFill>
                <a:schemeClr val="tx1"/>
              </a:solidFill>
            </a:endParaRPr>
          </a:p>
          <a:p>
            <a:pPr algn="just"/>
            <a:r>
              <a:rPr lang="tr-TR" sz="2300" dirty="0">
                <a:solidFill>
                  <a:schemeClr val="tx1"/>
                </a:solidFill>
              </a:rPr>
              <a:t>Staj </a:t>
            </a:r>
            <a:r>
              <a:rPr lang="tr-TR" sz="2300" dirty="0" smtClean="0">
                <a:solidFill>
                  <a:schemeClr val="tx1"/>
                </a:solidFill>
              </a:rPr>
              <a:t>defterinizin, </a:t>
            </a:r>
            <a:r>
              <a:rPr lang="tr-TR" sz="2300" dirty="0">
                <a:solidFill>
                  <a:schemeClr val="tx1"/>
                </a:solidFill>
              </a:rPr>
              <a:t>stajın tarafınızdan yapıldığına inandırıcı </a:t>
            </a:r>
            <a:r>
              <a:rPr lang="tr-TR" sz="2300" dirty="0" smtClean="0">
                <a:solidFill>
                  <a:schemeClr val="tx1"/>
                </a:solidFill>
              </a:rPr>
              <a:t>olması gerektiğinden, görmediğiniz </a:t>
            </a:r>
            <a:r>
              <a:rPr lang="tr-TR" sz="2300" dirty="0">
                <a:solidFill>
                  <a:schemeClr val="tx1"/>
                </a:solidFill>
              </a:rPr>
              <a:t>veya sunumda açıklayamayacağınız şeyleri yazmayın. Sunumda staj defterinin bire bir aynısını yazmayın. Konuyla ilgili ekstra fotoğraflar kullanın, temel açıklamaları yazın.</a:t>
            </a:r>
          </a:p>
          <a:p>
            <a:pPr algn="just"/>
            <a:endParaRPr lang="tr-TR" sz="2300" dirty="0">
              <a:solidFill>
                <a:schemeClr val="tx1"/>
              </a:solidFill>
            </a:endParaRPr>
          </a:p>
          <a:p>
            <a:pPr algn="just"/>
            <a:r>
              <a:rPr lang="tr-TR" sz="2300" dirty="0">
                <a:solidFill>
                  <a:schemeClr val="tx1"/>
                </a:solidFill>
              </a:rPr>
              <a:t>Derste gördüğünüz bilgilerin uygulamada nasıl kullanıldığına dikkat etmeye çalışın</a:t>
            </a:r>
            <a:r>
              <a:rPr lang="tr-TR" sz="2300" dirty="0" smtClean="0">
                <a:solidFill>
                  <a:schemeClr val="tx1"/>
                </a:solidFill>
              </a:rPr>
              <a:t>.</a:t>
            </a:r>
          </a:p>
          <a:p>
            <a:pPr algn="just"/>
            <a:endParaRPr lang="tr-TR" sz="2300" dirty="0">
              <a:solidFill>
                <a:schemeClr val="tx1"/>
              </a:solidFill>
            </a:endParaRPr>
          </a:p>
          <a:p>
            <a:pPr algn="just"/>
            <a:r>
              <a:rPr lang="tr-TR" sz="2300" dirty="0" smtClean="0">
                <a:solidFill>
                  <a:schemeClr val="tx1"/>
                </a:solidFill>
              </a:rPr>
              <a:t>Tekrarlardan kaçının.</a:t>
            </a:r>
            <a:endParaRPr lang="tr-TR" sz="2300" dirty="0">
              <a:solidFill>
                <a:schemeClr val="tx1"/>
              </a:solidFill>
            </a:endParaRPr>
          </a:p>
          <a:p>
            <a:endParaRPr lang="tr-TR" dirty="0"/>
          </a:p>
        </p:txBody>
      </p:sp>
      <p:sp>
        <p:nvSpPr>
          <p:cNvPr id="4" name="Veri Yer Tutucusu 3"/>
          <p:cNvSpPr>
            <a:spLocks noGrp="1"/>
          </p:cNvSpPr>
          <p:nvPr>
            <p:ph type="dt" sz="half" idx="10"/>
          </p:nvPr>
        </p:nvSpPr>
        <p:spPr/>
        <p:txBody>
          <a:bodyPr/>
          <a:lstStyle/>
          <a:p>
            <a:fld id="{5BD4F60C-5A68-47FD-96ED-C0FB86FE5BD1}" type="datetime1">
              <a:rPr lang="tr-TR" smtClean="0"/>
              <a:t>23.10.2014</a:t>
            </a:fld>
            <a:endParaRPr lang="tr-TR"/>
          </a:p>
        </p:txBody>
      </p:sp>
      <p:sp>
        <p:nvSpPr>
          <p:cNvPr id="5" name="Altbilgi Yer Tutucusu 4"/>
          <p:cNvSpPr>
            <a:spLocks noGrp="1"/>
          </p:cNvSpPr>
          <p:nvPr>
            <p:ph type="ftr" sz="quarter" idx="11"/>
          </p:nvPr>
        </p:nvSpPr>
        <p:spPr/>
        <p:txBody>
          <a:bodyPr/>
          <a:lstStyle/>
          <a:p>
            <a:r>
              <a:rPr lang="tr-TR" smtClean="0"/>
              <a:t>KLÜ Mühendislik Fakültesi İnşaat Mühendisliği Bölümü Staj Komisyonu</a:t>
            </a:r>
            <a:endParaRPr lang="tr-TR"/>
          </a:p>
        </p:txBody>
      </p:sp>
      <p:sp>
        <p:nvSpPr>
          <p:cNvPr id="6" name="Slayt Numarası Yer Tutucusu 5"/>
          <p:cNvSpPr>
            <a:spLocks noGrp="1"/>
          </p:cNvSpPr>
          <p:nvPr>
            <p:ph type="sldNum" sz="quarter" idx="12"/>
          </p:nvPr>
        </p:nvSpPr>
        <p:spPr/>
        <p:txBody>
          <a:bodyPr/>
          <a:lstStyle/>
          <a:p>
            <a:fld id="{B4AC225F-998C-4C2D-869C-E1B6A81A3BEF}" type="slidenum">
              <a:rPr lang="tr-TR" smtClean="0"/>
              <a:t>11</a:t>
            </a:fld>
            <a:endParaRPr lang="tr-TR"/>
          </a:p>
        </p:txBody>
      </p:sp>
      <p:sp>
        <p:nvSpPr>
          <p:cNvPr id="7" name="Başlık 1"/>
          <p:cNvSpPr>
            <a:spLocks noGrp="1"/>
          </p:cNvSpPr>
          <p:nvPr>
            <p:ph type="title"/>
          </p:nvPr>
        </p:nvSpPr>
        <p:spPr>
          <a:xfrm>
            <a:off x="467544" y="485800"/>
            <a:ext cx="7600690" cy="1143000"/>
          </a:xfrm>
        </p:spPr>
        <p:txBody>
          <a:bodyPr>
            <a:normAutofit/>
          </a:bodyPr>
          <a:lstStyle/>
          <a:p>
            <a:r>
              <a:rPr lang="tr-TR" dirty="0" smtClean="0"/>
              <a:t>STAJ DEFTERİNİ DOLDURURKEN</a:t>
            </a:r>
            <a:endParaRPr lang="tr-TR" dirty="0"/>
          </a:p>
        </p:txBody>
      </p:sp>
    </p:spTree>
    <p:extLst>
      <p:ext uri="{BB962C8B-B14F-4D97-AF65-F5344CB8AC3E}">
        <p14:creationId xmlns:p14="http://schemas.microsoft.com/office/powerpoint/2010/main" val="35480257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988840"/>
            <a:ext cx="7992888" cy="4392488"/>
          </a:xfrm>
        </p:spPr>
        <p:txBody>
          <a:bodyPr>
            <a:normAutofit/>
          </a:bodyPr>
          <a:lstStyle/>
          <a:p>
            <a:pPr algn="just"/>
            <a:endParaRPr lang="tr-TR" sz="1600" dirty="0" smtClean="0"/>
          </a:p>
          <a:p>
            <a:pPr algn="just"/>
            <a:r>
              <a:rPr lang="tr-TR" sz="1600" dirty="0" smtClean="0">
                <a:solidFill>
                  <a:schemeClr val="tx1"/>
                </a:solidFill>
              </a:rPr>
              <a:t>Yazdığınız şeylerin inşaat mühendisliği ile ilgili olmasına dikkat edin.</a:t>
            </a:r>
          </a:p>
          <a:p>
            <a:pPr algn="just"/>
            <a:endParaRPr lang="tr-TR" sz="1600" dirty="0" smtClean="0">
              <a:solidFill>
                <a:schemeClr val="tx1"/>
              </a:solidFill>
            </a:endParaRPr>
          </a:p>
          <a:p>
            <a:pPr algn="just"/>
            <a:r>
              <a:rPr lang="tr-TR" sz="1600" dirty="0" smtClean="0">
                <a:solidFill>
                  <a:schemeClr val="tx1"/>
                </a:solidFill>
              </a:rPr>
              <a:t>Yaptığınız staj türüne göre öğrenmeniz beklenen temel konular İnşaat Mühendisliği Bölümü Staj Esaslarında kabaca belirtilmektedir. Bu ana başlıklar çerçevesinde gözlem yapın.</a:t>
            </a:r>
          </a:p>
          <a:p>
            <a:pPr algn="just"/>
            <a:endParaRPr lang="tr-TR" sz="1600" dirty="0" smtClean="0">
              <a:solidFill>
                <a:schemeClr val="tx1"/>
              </a:solidFill>
            </a:endParaRPr>
          </a:p>
          <a:p>
            <a:pPr algn="just"/>
            <a:r>
              <a:rPr lang="tr-TR" sz="1600" dirty="0" smtClean="0">
                <a:solidFill>
                  <a:schemeClr val="tx1"/>
                </a:solidFill>
              </a:rPr>
              <a:t>Staj defterinizin bir katalogdan tamamen alıntılanmış gibi görünmemesine dikkat edin. Alıntı yaptığınız her şeyde kaynak belirtin.</a:t>
            </a:r>
          </a:p>
          <a:p>
            <a:pPr algn="just"/>
            <a:endParaRPr lang="tr-TR" sz="1600" dirty="0" smtClean="0">
              <a:solidFill>
                <a:schemeClr val="tx1"/>
              </a:solidFill>
            </a:endParaRPr>
          </a:p>
          <a:p>
            <a:pPr algn="just"/>
            <a:r>
              <a:rPr lang="tr-TR" sz="1600" dirty="0" smtClean="0">
                <a:solidFill>
                  <a:schemeClr val="tx1"/>
                </a:solidFill>
              </a:rPr>
              <a:t>Staj sonunda yaptığınız stajın size ne katkısı olduğunu açıklayın.</a:t>
            </a:r>
          </a:p>
        </p:txBody>
      </p:sp>
      <p:sp>
        <p:nvSpPr>
          <p:cNvPr id="4" name="Veri Yer Tutucusu 3"/>
          <p:cNvSpPr>
            <a:spLocks noGrp="1"/>
          </p:cNvSpPr>
          <p:nvPr>
            <p:ph type="dt" sz="half" idx="10"/>
          </p:nvPr>
        </p:nvSpPr>
        <p:spPr/>
        <p:txBody>
          <a:bodyPr/>
          <a:lstStyle/>
          <a:p>
            <a:fld id="{9F1C4A13-7E0F-4040-B3AA-6D24DC967709}" type="datetime1">
              <a:rPr lang="tr-TR" smtClean="0"/>
              <a:t>23.10.2014</a:t>
            </a:fld>
            <a:endParaRPr lang="tr-TR"/>
          </a:p>
        </p:txBody>
      </p:sp>
      <p:sp>
        <p:nvSpPr>
          <p:cNvPr id="6" name="Slayt Numarası Yer Tutucusu 5"/>
          <p:cNvSpPr>
            <a:spLocks noGrp="1"/>
          </p:cNvSpPr>
          <p:nvPr>
            <p:ph type="sldNum" sz="quarter" idx="12"/>
          </p:nvPr>
        </p:nvSpPr>
        <p:spPr/>
        <p:txBody>
          <a:bodyPr/>
          <a:lstStyle/>
          <a:p>
            <a:fld id="{B4AC225F-998C-4C2D-869C-E1B6A81A3BEF}" type="slidenum">
              <a:rPr lang="tr-TR" smtClean="0"/>
              <a:t>12</a:t>
            </a:fld>
            <a:endParaRPr lang="tr-TR"/>
          </a:p>
        </p:txBody>
      </p:sp>
      <p:sp>
        <p:nvSpPr>
          <p:cNvPr id="2" name="Altbilgi Yer Tutucusu 1"/>
          <p:cNvSpPr>
            <a:spLocks noGrp="1"/>
          </p:cNvSpPr>
          <p:nvPr>
            <p:ph type="ftr" sz="quarter" idx="11"/>
          </p:nvPr>
        </p:nvSpPr>
        <p:spPr/>
        <p:txBody>
          <a:bodyPr/>
          <a:lstStyle/>
          <a:p>
            <a:r>
              <a:rPr lang="tr-TR" smtClean="0"/>
              <a:t>KLÜ Mühendislik Fakültesi İnşaat Mühendisliği Bölümü Staj Komisyonu</a:t>
            </a:r>
            <a:endParaRPr lang="tr-TR"/>
          </a:p>
        </p:txBody>
      </p:sp>
      <p:sp>
        <p:nvSpPr>
          <p:cNvPr id="10" name="Başlık 1"/>
          <p:cNvSpPr>
            <a:spLocks noGrp="1"/>
          </p:cNvSpPr>
          <p:nvPr>
            <p:ph type="title"/>
          </p:nvPr>
        </p:nvSpPr>
        <p:spPr>
          <a:xfrm>
            <a:off x="467544" y="485800"/>
            <a:ext cx="7600690" cy="1143000"/>
          </a:xfrm>
        </p:spPr>
        <p:txBody>
          <a:bodyPr>
            <a:normAutofit/>
          </a:bodyPr>
          <a:lstStyle/>
          <a:p>
            <a:r>
              <a:rPr lang="tr-TR" dirty="0" smtClean="0"/>
              <a:t>STAJ DEFTERİNİ DOLDURURKEN</a:t>
            </a:r>
            <a:endParaRPr lang="tr-TR" dirty="0"/>
          </a:p>
        </p:txBody>
      </p:sp>
    </p:spTree>
    <p:extLst>
      <p:ext uri="{BB962C8B-B14F-4D97-AF65-F5344CB8AC3E}">
        <p14:creationId xmlns:p14="http://schemas.microsoft.com/office/powerpoint/2010/main" val="21582251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7024744" cy="1143000"/>
          </a:xfrm>
        </p:spPr>
        <p:txBody>
          <a:bodyPr/>
          <a:lstStyle/>
          <a:p>
            <a:r>
              <a:rPr lang="tr-TR" dirty="0" smtClean="0"/>
              <a:t>SON OLARAK</a:t>
            </a:r>
            <a:endParaRPr lang="tr-TR" dirty="0"/>
          </a:p>
        </p:txBody>
      </p:sp>
      <p:sp>
        <p:nvSpPr>
          <p:cNvPr id="3" name="İçerik Yer Tutucusu 2"/>
          <p:cNvSpPr>
            <a:spLocks noGrp="1"/>
          </p:cNvSpPr>
          <p:nvPr>
            <p:ph idx="1"/>
          </p:nvPr>
        </p:nvSpPr>
        <p:spPr>
          <a:xfrm>
            <a:off x="467544" y="1268760"/>
            <a:ext cx="7920880" cy="5112568"/>
          </a:xfrm>
        </p:spPr>
        <p:txBody>
          <a:bodyPr>
            <a:normAutofit fontScale="92500" lnSpcReduction="10000"/>
          </a:bodyPr>
          <a:lstStyle/>
          <a:p>
            <a:pPr marL="68580" indent="0" algn="just">
              <a:buNone/>
            </a:pPr>
            <a:r>
              <a:rPr lang="tr-TR" sz="1700" b="1" dirty="0" smtClean="0">
                <a:solidFill>
                  <a:srgbClr val="C00000"/>
                </a:solidFill>
              </a:rPr>
              <a:t>Yaz stajınızı takip eden eğitim-öğretim yılı başlamadan önce,</a:t>
            </a:r>
            <a:r>
              <a:rPr lang="tr-TR" sz="1700" dirty="0" smtClean="0">
                <a:solidFill>
                  <a:srgbClr val="C00000"/>
                </a:solidFill>
              </a:rPr>
              <a:t> </a:t>
            </a:r>
          </a:p>
          <a:p>
            <a:pPr marL="68580" indent="0" algn="just">
              <a:buNone/>
            </a:pPr>
            <a:endParaRPr lang="tr-TR" sz="1700" dirty="0" smtClean="0">
              <a:solidFill>
                <a:srgbClr val="C00000"/>
              </a:solidFill>
            </a:endParaRPr>
          </a:p>
          <a:p>
            <a:pPr algn="just">
              <a:buFont typeface="Wingdings" panose="05000000000000000000" pitchFamily="2" charset="2"/>
              <a:buChar char="v"/>
            </a:pPr>
            <a:r>
              <a:rPr lang="tr-TR" sz="1700" dirty="0">
                <a:solidFill>
                  <a:schemeClr val="tx1"/>
                </a:solidFill>
              </a:rPr>
              <a:t>S</a:t>
            </a:r>
            <a:r>
              <a:rPr lang="tr-TR" sz="1700" dirty="0" smtClean="0">
                <a:solidFill>
                  <a:schemeClr val="tx1"/>
                </a:solidFill>
              </a:rPr>
              <a:t>taj defterindeki tüm sayfaların staj yaptığınız firmada çalışan bir </a:t>
            </a:r>
            <a:r>
              <a:rPr lang="tr-TR" sz="1700" b="1" dirty="0" smtClean="0">
                <a:solidFill>
                  <a:schemeClr val="tx1"/>
                </a:solidFill>
              </a:rPr>
              <a:t>İNŞAAT MÜHENDİSİ</a:t>
            </a:r>
            <a:r>
              <a:rPr lang="tr-TR" sz="1700" dirty="0" smtClean="0">
                <a:solidFill>
                  <a:schemeClr val="tx1"/>
                </a:solidFill>
              </a:rPr>
              <a:t> tarafından onaylanmış olduğundan,</a:t>
            </a:r>
          </a:p>
          <a:p>
            <a:pPr algn="just">
              <a:buFont typeface="Wingdings" panose="05000000000000000000" pitchFamily="2" charset="2"/>
              <a:buChar char="v"/>
            </a:pPr>
            <a:r>
              <a:rPr lang="tr-TR" sz="1700" dirty="0" smtClean="0">
                <a:solidFill>
                  <a:schemeClr val="tx1"/>
                </a:solidFill>
              </a:rPr>
              <a:t>Staj defterinde staj yaptığınız her bir gün için en az bir sayfa yazdığınızdan (tarihlere dikkat ettiğinizden, </a:t>
            </a:r>
            <a:r>
              <a:rPr lang="tr-TR" sz="1700" b="1" dirty="0" smtClean="0">
                <a:solidFill>
                  <a:schemeClr val="tx1"/>
                </a:solidFill>
              </a:rPr>
              <a:t>gün atlamadığınızdan</a:t>
            </a:r>
            <a:r>
              <a:rPr lang="tr-TR" sz="1700" dirty="0" smtClean="0">
                <a:solidFill>
                  <a:schemeClr val="tx1"/>
                </a:solidFill>
              </a:rPr>
              <a:t>,</a:t>
            </a:r>
            <a:r>
              <a:rPr lang="tr-TR" sz="1700" b="1" dirty="0" smtClean="0">
                <a:solidFill>
                  <a:schemeClr val="tx1"/>
                </a:solidFill>
              </a:rPr>
              <a:t> </a:t>
            </a:r>
            <a:r>
              <a:rPr lang="tr-TR" sz="1700" dirty="0" smtClean="0">
                <a:solidFill>
                  <a:schemeClr val="tx1"/>
                </a:solidFill>
              </a:rPr>
              <a:t>sayfa numaralarını yazmış olduğunuzdan, 20 iş günü staj için </a:t>
            </a:r>
            <a:r>
              <a:rPr lang="tr-TR" sz="1700" dirty="0">
                <a:solidFill>
                  <a:schemeClr val="tx1"/>
                </a:solidFill>
              </a:rPr>
              <a:t>toplam sayfa </a:t>
            </a:r>
            <a:r>
              <a:rPr lang="tr-TR" sz="1700" dirty="0" smtClean="0">
                <a:solidFill>
                  <a:schemeClr val="tx1"/>
                </a:solidFill>
              </a:rPr>
              <a:t>sayısının </a:t>
            </a:r>
            <a:r>
              <a:rPr lang="tr-TR" sz="1700" dirty="0">
                <a:solidFill>
                  <a:schemeClr val="tx1"/>
                </a:solidFill>
              </a:rPr>
              <a:t>20’den az </a:t>
            </a:r>
            <a:r>
              <a:rPr lang="tr-TR" sz="1700" dirty="0" smtClean="0">
                <a:solidFill>
                  <a:schemeClr val="tx1"/>
                </a:solidFill>
              </a:rPr>
              <a:t>olmadığından),</a:t>
            </a:r>
            <a:endParaRPr lang="tr-TR" sz="1700" dirty="0">
              <a:solidFill>
                <a:schemeClr val="tx1"/>
              </a:solidFill>
            </a:endParaRPr>
          </a:p>
          <a:p>
            <a:pPr algn="just">
              <a:buFont typeface="Wingdings" panose="05000000000000000000" pitchFamily="2" charset="2"/>
              <a:buChar char="v"/>
            </a:pPr>
            <a:r>
              <a:rPr lang="tr-TR" sz="1700" dirty="0">
                <a:solidFill>
                  <a:schemeClr val="tx1"/>
                </a:solidFill>
              </a:rPr>
              <a:t>Staj defterinin </a:t>
            </a:r>
            <a:r>
              <a:rPr lang="tr-TR" sz="1700" dirty="0" smtClean="0">
                <a:solidFill>
                  <a:schemeClr val="tx1"/>
                </a:solidFill>
              </a:rPr>
              <a:t>en başında sizden sorumlu mühendisin </a:t>
            </a:r>
            <a:r>
              <a:rPr lang="tr-TR" sz="1700" b="1" dirty="0" smtClean="0">
                <a:solidFill>
                  <a:schemeClr val="tx1"/>
                </a:solidFill>
              </a:rPr>
              <a:t>oda sicil </a:t>
            </a:r>
            <a:r>
              <a:rPr lang="tr-TR" sz="1700" b="1" dirty="0" err="1" smtClean="0">
                <a:solidFill>
                  <a:schemeClr val="tx1"/>
                </a:solidFill>
              </a:rPr>
              <a:t>no</a:t>
            </a:r>
            <a:r>
              <a:rPr lang="tr-TR" sz="1700" dirty="0" smtClean="0">
                <a:solidFill>
                  <a:schemeClr val="tx1"/>
                </a:solidFill>
              </a:rPr>
              <a:t> ve/veya </a:t>
            </a:r>
            <a:r>
              <a:rPr lang="tr-TR" sz="1700" b="1" dirty="0" smtClean="0">
                <a:solidFill>
                  <a:schemeClr val="tx1"/>
                </a:solidFill>
              </a:rPr>
              <a:t>diploma numarası</a:t>
            </a:r>
            <a:r>
              <a:rPr lang="tr-TR" sz="1700" dirty="0" smtClean="0">
                <a:solidFill>
                  <a:schemeClr val="tx1"/>
                </a:solidFill>
              </a:rPr>
              <a:t>nın yazılmış olduğundan,</a:t>
            </a:r>
          </a:p>
          <a:p>
            <a:pPr algn="just">
              <a:buFont typeface="Wingdings" panose="05000000000000000000" pitchFamily="2" charset="2"/>
              <a:buChar char="v"/>
            </a:pPr>
            <a:r>
              <a:rPr lang="tr-TR" sz="1700" dirty="0" smtClean="0">
                <a:solidFill>
                  <a:schemeClr val="tx1"/>
                </a:solidFill>
              </a:rPr>
              <a:t>Defter içindeki onayların/imzaların tam, firma bilgilerinin eksiksiz yazılmış olduğundan (firma kaşesinde bilgiler mevcut olsa dahi ilgili alanları doldurduğunuzdan),</a:t>
            </a:r>
          </a:p>
          <a:p>
            <a:pPr algn="just">
              <a:buFont typeface="Wingdings" panose="05000000000000000000" pitchFamily="2" charset="2"/>
              <a:buChar char="v"/>
            </a:pPr>
            <a:r>
              <a:rPr lang="tr-TR" sz="1700" dirty="0" smtClean="0">
                <a:solidFill>
                  <a:schemeClr val="tx1"/>
                </a:solidFill>
              </a:rPr>
              <a:t>Staj sicil formunun firma tarafından </a:t>
            </a:r>
            <a:r>
              <a:rPr lang="tr-TR" sz="1700" b="1" dirty="0" smtClean="0">
                <a:solidFill>
                  <a:schemeClr val="tx1"/>
                </a:solidFill>
              </a:rPr>
              <a:t>kapalı ve üzeri imzalı</a:t>
            </a:r>
            <a:r>
              <a:rPr lang="tr-TR" sz="1700" dirty="0" smtClean="0">
                <a:solidFill>
                  <a:schemeClr val="tx1"/>
                </a:solidFill>
              </a:rPr>
              <a:t> bir zarf içine konulmuş olduğundan,</a:t>
            </a:r>
          </a:p>
          <a:p>
            <a:pPr algn="just">
              <a:buFont typeface="Wingdings" panose="05000000000000000000" pitchFamily="2" charset="2"/>
              <a:buChar char="v"/>
            </a:pPr>
            <a:r>
              <a:rPr lang="tr-TR" sz="1700" dirty="0" smtClean="0">
                <a:solidFill>
                  <a:schemeClr val="tx1"/>
                </a:solidFill>
              </a:rPr>
              <a:t>Staj defterindeki her bir kısmın </a:t>
            </a:r>
            <a:r>
              <a:rPr lang="tr-TR" sz="1700" b="1" dirty="0" smtClean="0">
                <a:solidFill>
                  <a:schemeClr val="tx1"/>
                </a:solidFill>
              </a:rPr>
              <a:t>EKSİKSİZ</a:t>
            </a:r>
            <a:r>
              <a:rPr lang="tr-TR" sz="1700" dirty="0" smtClean="0">
                <a:solidFill>
                  <a:schemeClr val="tx1"/>
                </a:solidFill>
              </a:rPr>
              <a:t> doldurulmuş olduğundan, </a:t>
            </a:r>
          </a:p>
          <a:p>
            <a:pPr algn="just">
              <a:buFont typeface="Wingdings" panose="05000000000000000000" pitchFamily="2" charset="2"/>
              <a:buChar char="v"/>
            </a:pPr>
            <a:r>
              <a:rPr lang="tr-TR" sz="1700" dirty="0" smtClean="0">
                <a:solidFill>
                  <a:schemeClr val="tx1"/>
                </a:solidFill>
              </a:rPr>
              <a:t>Staj yönergesine uyduğunuzdan,</a:t>
            </a:r>
          </a:p>
          <a:p>
            <a:pPr algn="just">
              <a:buFont typeface="Wingdings" panose="05000000000000000000" pitchFamily="2" charset="2"/>
              <a:buChar char="v"/>
            </a:pPr>
            <a:r>
              <a:rPr lang="tr-TR" sz="1700" dirty="0" smtClean="0">
                <a:solidFill>
                  <a:schemeClr val="tx1"/>
                </a:solidFill>
              </a:rPr>
              <a:t>Staj sözlü sınavında kullanacağınız </a:t>
            </a:r>
            <a:r>
              <a:rPr lang="tr-TR" sz="1700" dirty="0" err="1" smtClean="0">
                <a:solidFill>
                  <a:schemeClr val="tx1"/>
                </a:solidFill>
              </a:rPr>
              <a:t>powerpoint</a:t>
            </a:r>
            <a:r>
              <a:rPr lang="tr-TR" sz="1700" dirty="0" smtClean="0">
                <a:solidFill>
                  <a:schemeClr val="tx1"/>
                </a:solidFill>
              </a:rPr>
              <a:t> sunusunun hazır olduğundan</a:t>
            </a:r>
          </a:p>
          <a:p>
            <a:pPr marL="68580" indent="0" algn="just">
              <a:buNone/>
            </a:pPr>
            <a:endParaRPr lang="tr-TR" sz="1700" b="1" dirty="0" smtClean="0">
              <a:solidFill>
                <a:srgbClr val="C00000"/>
              </a:solidFill>
            </a:endParaRPr>
          </a:p>
          <a:p>
            <a:pPr marL="68580" indent="0" algn="just">
              <a:buNone/>
            </a:pPr>
            <a:r>
              <a:rPr lang="tr-TR" sz="1700" b="1" dirty="0" smtClean="0">
                <a:solidFill>
                  <a:srgbClr val="C00000"/>
                </a:solidFill>
              </a:rPr>
              <a:t>emin olun.</a:t>
            </a:r>
          </a:p>
          <a:p>
            <a:pPr marL="68580" indent="0" algn="just">
              <a:buNone/>
            </a:pPr>
            <a:endParaRPr lang="tr-TR" dirty="0"/>
          </a:p>
        </p:txBody>
      </p:sp>
      <p:sp>
        <p:nvSpPr>
          <p:cNvPr id="4" name="Veri Yer Tutucusu 3"/>
          <p:cNvSpPr>
            <a:spLocks noGrp="1"/>
          </p:cNvSpPr>
          <p:nvPr>
            <p:ph type="dt" sz="half" idx="10"/>
          </p:nvPr>
        </p:nvSpPr>
        <p:spPr/>
        <p:txBody>
          <a:bodyPr/>
          <a:lstStyle/>
          <a:p>
            <a:fld id="{FAC6B08C-B993-4605-B560-C1F08952BE78}" type="datetime1">
              <a:rPr lang="tr-TR" smtClean="0"/>
              <a:t>23.10.2014</a:t>
            </a:fld>
            <a:endParaRPr lang="tr-TR"/>
          </a:p>
        </p:txBody>
      </p:sp>
      <p:sp>
        <p:nvSpPr>
          <p:cNvPr id="6" name="Slayt Numarası Yer Tutucusu 5"/>
          <p:cNvSpPr>
            <a:spLocks noGrp="1"/>
          </p:cNvSpPr>
          <p:nvPr>
            <p:ph type="sldNum" sz="quarter" idx="12"/>
          </p:nvPr>
        </p:nvSpPr>
        <p:spPr/>
        <p:txBody>
          <a:bodyPr/>
          <a:lstStyle/>
          <a:p>
            <a:fld id="{B4AC225F-998C-4C2D-869C-E1B6A81A3BEF}" type="slidenum">
              <a:rPr lang="tr-TR" smtClean="0"/>
              <a:t>13</a:t>
            </a:fld>
            <a:endParaRPr lang="tr-TR"/>
          </a:p>
        </p:txBody>
      </p:sp>
      <p:sp>
        <p:nvSpPr>
          <p:cNvPr id="7" name="Altbilgi Yer Tutucusu 6"/>
          <p:cNvSpPr>
            <a:spLocks noGrp="1"/>
          </p:cNvSpPr>
          <p:nvPr>
            <p:ph type="ftr" sz="quarter" idx="11"/>
          </p:nvPr>
        </p:nvSpPr>
        <p:spPr/>
        <p:txBody>
          <a:bodyPr/>
          <a:lstStyle/>
          <a:p>
            <a:r>
              <a:rPr lang="tr-TR" smtClean="0"/>
              <a:t>KLÜ Mühendislik Fakültesi İnşaat Mühendisliği Bölümü Staj Komisyonu</a:t>
            </a:r>
            <a:endParaRPr lang="tr-TR"/>
          </a:p>
        </p:txBody>
      </p:sp>
    </p:spTree>
    <p:extLst>
      <p:ext uri="{BB962C8B-B14F-4D97-AF65-F5344CB8AC3E}">
        <p14:creationId xmlns:p14="http://schemas.microsoft.com/office/powerpoint/2010/main" val="1580025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492896"/>
            <a:ext cx="7704856" cy="4104456"/>
          </a:xfrm>
        </p:spPr>
        <p:txBody>
          <a:bodyPr>
            <a:normAutofit/>
          </a:bodyPr>
          <a:lstStyle/>
          <a:p>
            <a:pPr algn="just"/>
            <a:r>
              <a:rPr lang="tr-TR" sz="1600" dirty="0">
                <a:solidFill>
                  <a:schemeClr val="tx1"/>
                </a:solidFill>
              </a:rPr>
              <a:t>Yeni akademik dönem başladığında </a:t>
            </a:r>
            <a:r>
              <a:rPr lang="tr-TR" sz="1600" b="1" dirty="0" smtClean="0">
                <a:solidFill>
                  <a:srgbClr val="C00000"/>
                </a:solidFill>
              </a:rPr>
              <a:t>staj defterlerinin teslim tarihi</a:t>
            </a:r>
            <a:r>
              <a:rPr lang="tr-TR" sz="1600" dirty="0" smtClean="0"/>
              <a:t>, </a:t>
            </a:r>
            <a:r>
              <a:rPr lang="tr-TR" sz="1600" b="1" dirty="0" smtClean="0">
                <a:solidFill>
                  <a:srgbClr val="C00000"/>
                </a:solidFill>
              </a:rPr>
              <a:t>nereye teslim edilmesi gerektiği</a:t>
            </a:r>
            <a:r>
              <a:rPr lang="tr-TR" sz="1600" dirty="0" smtClean="0"/>
              <a:t> </a:t>
            </a:r>
            <a:r>
              <a:rPr lang="tr-TR" sz="1600" dirty="0">
                <a:solidFill>
                  <a:schemeClr val="tx1"/>
                </a:solidFill>
              </a:rPr>
              <a:t>ve </a:t>
            </a:r>
            <a:r>
              <a:rPr lang="tr-TR" sz="1600" b="1" dirty="0" smtClean="0">
                <a:solidFill>
                  <a:srgbClr val="C00000"/>
                </a:solidFill>
              </a:rPr>
              <a:t>sözlü sunum tarih</a:t>
            </a:r>
            <a:r>
              <a:rPr lang="tr-TR" sz="1600" b="1" dirty="0">
                <a:solidFill>
                  <a:srgbClr val="C00000"/>
                </a:solidFill>
              </a:rPr>
              <a:t>leri</a:t>
            </a:r>
            <a:r>
              <a:rPr lang="tr-TR" sz="1600" dirty="0" smtClean="0">
                <a:solidFill>
                  <a:schemeClr val="tx1"/>
                </a:solidFill>
              </a:rPr>
              <a:t> bölüm panosundan ve/veya bölüm internet sitesinden (</a:t>
            </a:r>
            <a:r>
              <a:rPr lang="tr-TR" sz="1600" dirty="0">
                <a:solidFill>
                  <a:schemeClr val="tx1"/>
                </a:solidFill>
              </a:rPr>
              <a:t>insaat.klu.edu.tr) ilan </a:t>
            </a:r>
            <a:r>
              <a:rPr lang="tr-TR" sz="1600" dirty="0" smtClean="0">
                <a:solidFill>
                  <a:schemeClr val="tx1"/>
                </a:solidFill>
              </a:rPr>
              <a:t>edilir. </a:t>
            </a:r>
          </a:p>
          <a:p>
            <a:pPr algn="just"/>
            <a:endParaRPr lang="tr-TR" sz="1600" dirty="0">
              <a:solidFill>
                <a:schemeClr val="tx1"/>
              </a:solidFill>
            </a:endParaRPr>
          </a:p>
          <a:p>
            <a:pPr algn="just"/>
            <a:r>
              <a:rPr lang="tr-TR" sz="1600" dirty="0" smtClean="0">
                <a:solidFill>
                  <a:schemeClr val="tx1"/>
                </a:solidFill>
              </a:rPr>
              <a:t>Söz </a:t>
            </a:r>
            <a:r>
              <a:rPr lang="tr-TR" sz="1600" dirty="0">
                <a:solidFill>
                  <a:schemeClr val="tx1"/>
                </a:solidFill>
              </a:rPr>
              <a:t>konusu tarihleri kaçırmamak adına sürekli takipte olun. </a:t>
            </a:r>
            <a:endParaRPr lang="tr-TR" sz="1600" dirty="0" smtClean="0">
              <a:solidFill>
                <a:schemeClr val="tx1"/>
              </a:solidFill>
            </a:endParaRPr>
          </a:p>
          <a:p>
            <a:pPr algn="just"/>
            <a:endParaRPr lang="tr-TR" sz="1600" dirty="0">
              <a:solidFill>
                <a:schemeClr val="tx1"/>
              </a:solidFill>
            </a:endParaRPr>
          </a:p>
          <a:p>
            <a:pPr algn="just"/>
            <a:r>
              <a:rPr lang="tr-TR" sz="1600" dirty="0" smtClean="0">
                <a:solidFill>
                  <a:schemeClr val="tx1"/>
                </a:solidFill>
              </a:rPr>
              <a:t>İlan </a:t>
            </a:r>
            <a:r>
              <a:rPr lang="tr-TR" sz="1600" dirty="0">
                <a:solidFill>
                  <a:schemeClr val="tx1"/>
                </a:solidFill>
              </a:rPr>
              <a:t>edilen tarihlerde </a:t>
            </a:r>
            <a:r>
              <a:rPr lang="tr-TR" sz="1600" dirty="0" smtClean="0">
                <a:solidFill>
                  <a:schemeClr val="tx1"/>
                </a:solidFill>
              </a:rPr>
              <a:t>herhangi </a:t>
            </a:r>
            <a:r>
              <a:rPr lang="tr-TR" sz="1600" dirty="0">
                <a:solidFill>
                  <a:schemeClr val="tx1"/>
                </a:solidFill>
              </a:rPr>
              <a:t>bir</a:t>
            </a:r>
            <a:r>
              <a:rPr lang="tr-TR" sz="1600" dirty="0" smtClean="0">
                <a:solidFill>
                  <a:schemeClr val="tx1"/>
                </a:solidFill>
              </a:rPr>
              <a:t> </a:t>
            </a:r>
            <a:r>
              <a:rPr lang="tr-TR" sz="1600" b="1" u="sng" dirty="0" smtClean="0">
                <a:solidFill>
                  <a:srgbClr val="C00000"/>
                </a:solidFill>
              </a:rPr>
              <a:t>süre uzatımı yapılmaz. </a:t>
            </a:r>
          </a:p>
          <a:p>
            <a:pPr algn="just"/>
            <a:endParaRPr lang="tr-TR" sz="1600" b="1" u="sng" dirty="0">
              <a:solidFill>
                <a:srgbClr val="C00000"/>
              </a:solidFill>
            </a:endParaRPr>
          </a:p>
          <a:p>
            <a:pPr algn="just"/>
            <a:r>
              <a:rPr lang="tr-TR" sz="1600" dirty="0" smtClean="0">
                <a:solidFill>
                  <a:schemeClr val="tx1"/>
                </a:solidFill>
              </a:rPr>
              <a:t>Staj defterinizi ve staj sicil formunu </a:t>
            </a:r>
            <a:r>
              <a:rPr lang="tr-TR" sz="1600" b="1" dirty="0">
                <a:solidFill>
                  <a:schemeClr val="tx1"/>
                </a:solidFill>
              </a:rPr>
              <a:t>zamanında teslim etmezseniz</a:t>
            </a:r>
            <a:r>
              <a:rPr lang="tr-TR" sz="1600" dirty="0">
                <a:solidFill>
                  <a:schemeClr val="tx1"/>
                </a:solidFill>
              </a:rPr>
              <a:t> </a:t>
            </a:r>
            <a:r>
              <a:rPr lang="tr-TR" sz="1600" dirty="0" smtClean="0">
                <a:solidFill>
                  <a:schemeClr val="tx1"/>
                </a:solidFill>
              </a:rPr>
              <a:t>veya </a:t>
            </a:r>
            <a:r>
              <a:rPr lang="tr-TR" sz="1600" b="1" dirty="0" smtClean="0">
                <a:solidFill>
                  <a:schemeClr val="tx1"/>
                </a:solidFill>
              </a:rPr>
              <a:t>sunum </a:t>
            </a:r>
            <a:r>
              <a:rPr lang="tr-TR" sz="1600" b="1" dirty="0">
                <a:solidFill>
                  <a:schemeClr val="tx1"/>
                </a:solidFill>
              </a:rPr>
              <a:t>yapmazsanız</a:t>
            </a:r>
            <a:r>
              <a:rPr lang="tr-TR" sz="1600" dirty="0">
                <a:solidFill>
                  <a:schemeClr val="tx1"/>
                </a:solidFill>
              </a:rPr>
              <a:t> stajınız </a:t>
            </a:r>
            <a:r>
              <a:rPr lang="tr-TR" sz="1600" b="1" dirty="0">
                <a:solidFill>
                  <a:schemeClr val="tx1"/>
                </a:solidFill>
              </a:rPr>
              <a:t>BAŞARISIZ</a:t>
            </a:r>
            <a:r>
              <a:rPr lang="tr-TR" sz="1600" dirty="0">
                <a:solidFill>
                  <a:schemeClr val="tx1"/>
                </a:solidFill>
              </a:rPr>
              <a:t> </a:t>
            </a:r>
            <a:r>
              <a:rPr lang="tr-TR" sz="1600" dirty="0" smtClean="0">
                <a:solidFill>
                  <a:schemeClr val="tx1"/>
                </a:solidFill>
              </a:rPr>
              <a:t>sayılır ve bu durumda kalmanız halinde size bir itiraz hakkı tanınmaz.</a:t>
            </a:r>
          </a:p>
          <a:p>
            <a:endParaRPr lang="tr-TR" sz="1600" dirty="0">
              <a:solidFill>
                <a:schemeClr val="tx1"/>
              </a:solidFill>
            </a:endParaRPr>
          </a:p>
          <a:p>
            <a:endParaRPr lang="tr-TR" sz="1600" dirty="0">
              <a:solidFill>
                <a:schemeClr val="tx1"/>
              </a:solidFill>
            </a:endParaRPr>
          </a:p>
        </p:txBody>
      </p:sp>
      <p:sp>
        <p:nvSpPr>
          <p:cNvPr id="4" name="Veri Yer Tutucusu 3"/>
          <p:cNvSpPr>
            <a:spLocks noGrp="1"/>
          </p:cNvSpPr>
          <p:nvPr>
            <p:ph type="dt" sz="half" idx="10"/>
          </p:nvPr>
        </p:nvSpPr>
        <p:spPr/>
        <p:txBody>
          <a:bodyPr/>
          <a:lstStyle/>
          <a:p>
            <a:fld id="{7DF87987-FAE7-4B03-9CB3-7B2197BCEADC}" type="datetime1">
              <a:rPr lang="tr-TR" smtClean="0"/>
              <a:t>23.10.2014</a:t>
            </a:fld>
            <a:endParaRPr lang="tr-TR"/>
          </a:p>
        </p:txBody>
      </p:sp>
      <p:sp>
        <p:nvSpPr>
          <p:cNvPr id="6" name="Slayt Numarası Yer Tutucusu 5"/>
          <p:cNvSpPr>
            <a:spLocks noGrp="1"/>
          </p:cNvSpPr>
          <p:nvPr>
            <p:ph type="sldNum" sz="quarter" idx="12"/>
          </p:nvPr>
        </p:nvSpPr>
        <p:spPr/>
        <p:txBody>
          <a:bodyPr/>
          <a:lstStyle/>
          <a:p>
            <a:fld id="{B4AC225F-998C-4C2D-869C-E1B6A81A3BEF}" type="slidenum">
              <a:rPr lang="tr-TR" smtClean="0"/>
              <a:t>14</a:t>
            </a:fld>
            <a:endParaRPr lang="tr-TR"/>
          </a:p>
        </p:txBody>
      </p:sp>
      <p:sp>
        <p:nvSpPr>
          <p:cNvPr id="2" name="Altbilgi Yer Tutucusu 1"/>
          <p:cNvSpPr>
            <a:spLocks noGrp="1"/>
          </p:cNvSpPr>
          <p:nvPr>
            <p:ph type="ftr" sz="quarter" idx="11"/>
          </p:nvPr>
        </p:nvSpPr>
        <p:spPr/>
        <p:txBody>
          <a:bodyPr/>
          <a:lstStyle/>
          <a:p>
            <a:r>
              <a:rPr lang="tr-TR" smtClean="0"/>
              <a:t>KLÜ Mühendislik Fakültesi İnşaat Mühendisliği Bölümü Staj Komisyonu</a:t>
            </a:r>
            <a:endParaRPr lang="tr-TR"/>
          </a:p>
        </p:txBody>
      </p:sp>
      <p:sp>
        <p:nvSpPr>
          <p:cNvPr id="7" name="Başlık 1"/>
          <p:cNvSpPr>
            <a:spLocks noGrp="1"/>
          </p:cNvSpPr>
          <p:nvPr>
            <p:ph type="title"/>
          </p:nvPr>
        </p:nvSpPr>
        <p:spPr>
          <a:xfrm>
            <a:off x="467544" y="908720"/>
            <a:ext cx="7024744" cy="1143000"/>
          </a:xfrm>
        </p:spPr>
        <p:txBody>
          <a:bodyPr>
            <a:normAutofit fontScale="90000"/>
          </a:bodyPr>
          <a:lstStyle/>
          <a:p>
            <a:r>
              <a:rPr lang="tr-TR" dirty="0" smtClean="0"/>
              <a:t>STAJ DOSYALARININ TESLİM EDİLMESİ</a:t>
            </a:r>
            <a:endParaRPr lang="tr-TR" dirty="0"/>
          </a:p>
        </p:txBody>
      </p:sp>
    </p:spTree>
    <p:extLst>
      <p:ext uri="{BB962C8B-B14F-4D97-AF65-F5344CB8AC3E}">
        <p14:creationId xmlns:p14="http://schemas.microsoft.com/office/powerpoint/2010/main" val="24172270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908720"/>
            <a:ext cx="7024744" cy="1143000"/>
          </a:xfrm>
        </p:spPr>
        <p:txBody>
          <a:bodyPr>
            <a:normAutofit fontScale="90000"/>
          </a:bodyPr>
          <a:lstStyle/>
          <a:p>
            <a:r>
              <a:rPr lang="tr-TR" dirty="0" smtClean="0"/>
              <a:t>STAJ DOSYALARININ TESLİM EDİLMESİ</a:t>
            </a:r>
            <a:endParaRPr lang="tr-TR" dirty="0"/>
          </a:p>
        </p:txBody>
      </p:sp>
      <p:sp>
        <p:nvSpPr>
          <p:cNvPr id="3" name="İçerik Yer Tutucusu 2"/>
          <p:cNvSpPr>
            <a:spLocks noGrp="1"/>
          </p:cNvSpPr>
          <p:nvPr>
            <p:ph idx="1"/>
          </p:nvPr>
        </p:nvSpPr>
        <p:spPr>
          <a:xfrm>
            <a:off x="467544" y="2323652"/>
            <a:ext cx="7704856" cy="3508977"/>
          </a:xfrm>
        </p:spPr>
        <p:txBody>
          <a:bodyPr>
            <a:normAutofit lnSpcReduction="10000"/>
          </a:bodyPr>
          <a:lstStyle/>
          <a:p>
            <a:pPr algn="just"/>
            <a:r>
              <a:rPr lang="tr-TR" sz="1600" dirty="0">
                <a:solidFill>
                  <a:schemeClr val="tx1"/>
                </a:solidFill>
              </a:rPr>
              <a:t>Staj defterleri </a:t>
            </a:r>
            <a:r>
              <a:rPr lang="tr-TR" sz="1600" u="sng" dirty="0">
                <a:solidFill>
                  <a:schemeClr val="tx1"/>
                </a:solidFill>
              </a:rPr>
              <a:t>imza karşılığında</a:t>
            </a:r>
            <a:r>
              <a:rPr lang="tr-TR" sz="1600" dirty="0">
                <a:solidFill>
                  <a:schemeClr val="tx1"/>
                </a:solidFill>
              </a:rPr>
              <a:t> teslim </a:t>
            </a:r>
            <a:r>
              <a:rPr lang="tr-TR" sz="1600" dirty="0" smtClean="0">
                <a:solidFill>
                  <a:schemeClr val="tx1"/>
                </a:solidFill>
              </a:rPr>
              <a:t>alınacağından, dönem </a:t>
            </a:r>
            <a:r>
              <a:rPr lang="tr-TR" sz="1600" dirty="0">
                <a:solidFill>
                  <a:schemeClr val="tx1"/>
                </a:solidFill>
              </a:rPr>
              <a:t>başladığında okulda bulunun ve staj defterinizi de yanınızda bulundurun. </a:t>
            </a:r>
          </a:p>
          <a:p>
            <a:pPr algn="just"/>
            <a:endParaRPr lang="tr-TR" sz="1600" dirty="0">
              <a:solidFill>
                <a:schemeClr val="tx1"/>
              </a:solidFill>
            </a:endParaRPr>
          </a:p>
          <a:p>
            <a:pPr algn="just"/>
            <a:r>
              <a:rPr lang="tr-TR" sz="1600" dirty="0">
                <a:solidFill>
                  <a:schemeClr val="tx1"/>
                </a:solidFill>
              </a:rPr>
              <a:t>Staj defteri teslim zamanı geldiğinde çok büyük bir aksilik olması halinde (kaza, hastalık gibi) durumunuzu gösterir belge (sağlık raporu </a:t>
            </a:r>
            <a:r>
              <a:rPr lang="tr-TR" sz="1600" dirty="0" smtClean="0">
                <a:solidFill>
                  <a:schemeClr val="tx1"/>
                </a:solidFill>
              </a:rPr>
              <a:t>vb.) </a:t>
            </a:r>
            <a:r>
              <a:rPr lang="tr-TR" sz="1600" dirty="0">
                <a:solidFill>
                  <a:schemeClr val="tx1"/>
                </a:solidFill>
              </a:rPr>
              <a:t>ile staj defterinizi ve kapalı zarftaki staj sicil formunuzu </a:t>
            </a:r>
            <a:r>
              <a:rPr lang="tr-TR" sz="1600" b="1" dirty="0">
                <a:solidFill>
                  <a:srgbClr val="C00000"/>
                </a:solidFill>
              </a:rPr>
              <a:t>belirtilen tarih aralığı içinde kargo</a:t>
            </a:r>
            <a:r>
              <a:rPr lang="tr-TR" sz="1600" dirty="0">
                <a:solidFill>
                  <a:schemeClr val="tx1"/>
                </a:solidFill>
              </a:rPr>
              <a:t> ile inşaat mühendisliği bölümüne gönderin.</a:t>
            </a:r>
          </a:p>
          <a:p>
            <a:pPr algn="just"/>
            <a:endParaRPr lang="tr-TR" sz="1600" dirty="0">
              <a:solidFill>
                <a:schemeClr val="tx1"/>
              </a:solidFill>
            </a:endParaRPr>
          </a:p>
          <a:p>
            <a:pPr algn="just"/>
            <a:r>
              <a:rPr lang="tr-TR" sz="1600" dirty="0">
                <a:solidFill>
                  <a:schemeClr val="tx1"/>
                </a:solidFill>
              </a:rPr>
              <a:t>S</a:t>
            </a:r>
            <a:r>
              <a:rPr lang="tr-TR" sz="1600" dirty="0" smtClean="0">
                <a:solidFill>
                  <a:schemeClr val="tx1"/>
                </a:solidFill>
              </a:rPr>
              <a:t>taj </a:t>
            </a:r>
            <a:r>
              <a:rPr lang="tr-TR" sz="1600" dirty="0">
                <a:solidFill>
                  <a:schemeClr val="tx1"/>
                </a:solidFill>
              </a:rPr>
              <a:t>sunumlarını CD'ye </a:t>
            </a:r>
            <a:r>
              <a:rPr lang="tr-TR" sz="1600" dirty="0" smtClean="0">
                <a:solidFill>
                  <a:schemeClr val="tx1"/>
                </a:solidFill>
              </a:rPr>
              <a:t>kopyalayın.</a:t>
            </a:r>
          </a:p>
          <a:p>
            <a:pPr algn="just"/>
            <a:endParaRPr lang="tr-TR" sz="1600" dirty="0" smtClean="0">
              <a:solidFill>
                <a:schemeClr val="tx1"/>
              </a:solidFill>
            </a:endParaRPr>
          </a:p>
          <a:p>
            <a:pPr algn="just"/>
            <a:r>
              <a:rPr lang="tr-TR" sz="1600" dirty="0" smtClean="0">
                <a:solidFill>
                  <a:schemeClr val="tx1"/>
                </a:solidFill>
              </a:rPr>
              <a:t>Sunum CD’si </a:t>
            </a:r>
            <a:r>
              <a:rPr lang="tr-TR" sz="1600" dirty="0">
                <a:solidFill>
                  <a:schemeClr val="tx1"/>
                </a:solidFill>
              </a:rPr>
              <a:t>üzerine </a:t>
            </a:r>
            <a:r>
              <a:rPr lang="tr-TR" sz="1600" b="1" dirty="0">
                <a:solidFill>
                  <a:srgbClr val="C00000"/>
                </a:solidFill>
              </a:rPr>
              <a:t>ad-</a:t>
            </a:r>
            <a:r>
              <a:rPr lang="tr-TR" sz="1600" b="1" dirty="0" err="1">
                <a:solidFill>
                  <a:srgbClr val="C00000"/>
                </a:solidFill>
              </a:rPr>
              <a:t>soyad</a:t>
            </a:r>
            <a:r>
              <a:rPr lang="tr-TR" sz="1600" dirty="0">
                <a:solidFill>
                  <a:schemeClr val="tx1"/>
                </a:solidFill>
              </a:rPr>
              <a:t>, </a:t>
            </a:r>
            <a:r>
              <a:rPr lang="tr-TR" sz="1600" b="1" dirty="0">
                <a:solidFill>
                  <a:srgbClr val="C00000"/>
                </a:solidFill>
              </a:rPr>
              <a:t>öğrenci </a:t>
            </a:r>
            <a:r>
              <a:rPr lang="tr-TR" sz="1600" b="1" dirty="0" err="1">
                <a:solidFill>
                  <a:srgbClr val="C00000"/>
                </a:solidFill>
              </a:rPr>
              <a:t>no</a:t>
            </a:r>
            <a:r>
              <a:rPr lang="tr-TR" sz="1600" dirty="0">
                <a:solidFill>
                  <a:schemeClr val="tx1"/>
                </a:solidFill>
              </a:rPr>
              <a:t>, </a:t>
            </a:r>
            <a:r>
              <a:rPr lang="tr-TR" sz="1600" b="1" dirty="0">
                <a:solidFill>
                  <a:srgbClr val="C00000"/>
                </a:solidFill>
              </a:rPr>
              <a:t>staj yapılan firma</a:t>
            </a:r>
            <a:r>
              <a:rPr lang="tr-TR" sz="1600" dirty="0">
                <a:solidFill>
                  <a:schemeClr val="tx1"/>
                </a:solidFill>
              </a:rPr>
              <a:t>, </a:t>
            </a:r>
            <a:r>
              <a:rPr lang="tr-TR" sz="1600" b="1" dirty="0">
                <a:solidFill>
                  <a:srgbClr val="C00000"/>
                </a:solidFill>
              </a:rPr>
              <a:t>staj yapılan tarih</a:t>
            </a:r>
            <a:r>
              <a:rPr lang="tr-TR" sz="1600" dirty="0">
                <a:solidFill>
                  <a:schemeClr val="tx1"/>
                </a:solidFill>
              </a:rPr>
              <a:t> ve </a:t>
            </a:r>
            <a:r>
              <a:rPr lang="tr-TR" sz="1600" b="1" dirty="0">
                <a:solidFill>
                  <a:srgbClr val="C00000"/>
                </a:solidFill>
              </a:rPr>
              <a:t>staj türü </a:t>
            </a:r>
            <a:r>
              <a:rPr lang="tr-TR" sz="1600" dirty="0">
                <a:solidFill>
                  <a:schemeClr val="tx1"/>
                </a:solidFill>
              </a:rPr>
              <a:t>(şantiye stajı veya ofis/proje stajı) bilgilerini yazın ve sunum sırasında </a:t>
            </a:r>
            <a:r>
              <a:rPr lang="tr-TR" sz="1600" dirty="0" smtClean="0">
                <a:solidFill>
                  <a:schemeClr val="tx1"/>
                </a:solidFill>
              </a:rPr>
              <a:t>bölüm staj komisyonuna teslim </a:t>
            </a:r>
            <a:r>
              <a:rPr lang="tr-TR" sz="1600" dirty="0">
                <a:solidFill>
                  <a:schemeClr val="tx1"/>
                </a:solidFill>
              </a:rPr>
              <a:t>edin.</a:t>
            </a:r>
          </a:p>
          <a:p>
            <a:pPr algn="just"/>
            <a:endParaRPr lang="tr-TR" sz="1600" dirty="0"/>
          </a:p>
        </p:txBody>
      </p:sp>
      <p:sp>
        <p:nvSpPr>
          <p:cNvPr id="4" name="Veri Yer Tutucusu 3"/>
          <p:cNvSpPr>
            <a:spLocks noGrp="1"/>
          </p:cNvSpPr>
          <p:nvPr>
            <p:ph type="dt" sz="half" idx="10"/>
          </p:nvPr>
        </p:nvSpPr>
        <p:spPr/>
        <p:txBody>
          <a:bodyPr/>
          <a:lstStyle/>
          <a:p>
            <a:fld id="{D39402AC-404E-4443-8688-53842452C147}" type="datetime1">
              <a:rPr lang="tr-TR" smtClean="0"/>
              <a:t>23.10.2014</a:t>
            </a:fld>
            <a:endParaRPr lang="tr-TR"/>
          </a:p>
        </p:txBody>
      </p:sp>
      <p:sp>
        <p:nvSpPr>
          <p:cNvPr id="5" name="Altbilgi Yer Tutucusu 4"/>
          <p:cNvSpPr>
            <a:spLocks noGrp="1"/>
          </p:cNvSpPr>
          <p:nvPr>
            <p:ph type="ftr" sz="quarter" idx="11"/>
          </p:nvPr>
        </p:nvSpPr>
        <p:spPr/>
        <p:txBody>
          <a:bodyPr/>
          <a:lstStyle/>
          <a:p>
            <a:r>
              <a:rPr lang="tr-TR" smtClean="0"/>
              <a:t>KLÜ Mühendislik Fakültesi İnşaat Mühendisliği Bölümü Staj Komisyonu</a:t>
            </a:r>
            <a:endParaRPr lang="tr-TR"/>
          </a:p>
        </p:txBody>
      </p:sp>
      <p:sp>
        <p:nvSpPr>
          <p:cNvPr id="6" name="Slayt Numarası Yer Tutucusu 5"/>
          <p:cNvSpPr>
            <a:spLocks noGrp="1"/>
          </p:cNvSpPr>
          <p:nvPr>
            <p:ph type="sldNum" sz="quarter" idx="12"/>
          </p:nvPr>
        </p:nvSpPr>
        <p:spPr/>
        <p:txBody>
          <a:bodyPr/>
          <a:lstStyle/>
          <a:p>
            <a:fld id="{B4AC225F-998C-4C2D-869C-E1B6A81A3BEF}" type="slidenum">
              <a:rPr lang="tr-TR" smtClean="0"/>
              <a:t>15</a:t>
            </a:fld>
            <a:endParaRPr lang="tr-TR"/>
          </a:p>
        </p:txBody>
      </p:sp>
    </p:spTree>
    <p:extLst>
      <p:ext uri="{BB962C8B-B14F-4D97-AF65-F5344CB8AC3E}">
        <p14:creationId xmlns:p14="http://schemas.microsoft.com/office/powerpoint/2010/main" val="13983549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7600690" cy="1152128"/>
          </a:xfrm>
        </p:spPr>
        <p:txBody>
          <a:bodyPr>
            <a:normAutofit fontScale="90000"/>
          </a:bodyPr>
          <a:lstStyle/>
          <a:p>
            <a:r>
              <a:rPr lang="tr-TR" dirty="0" smtClean="0"/>
              <a:t>STAJLARIN DEĞERLENDİRİLMESİ</a:t>
            </a:r>
            <a:endParaRPr lang="tr-TR" dirty="0"/>
          </a:p>
        </p:txBody>
      </p:sp>
      <p:sp>
        <p:nvSpPr>
          <p:cNvPr id="3" name="İçerik Yer Tutucusu 2"/>
          <p:cNvSpPr>
            <a:spLocks noGrp="1"/>
          </p:cNvSpPr>
          <p:nvPr>
            <p:ph idx="1"/>
          </p:nvPr>
        </p:nvSpPr>
        <p:spPr>
          <a:xfrm>
            <a:off x="467544" y="2204864"/>
            <a:ext cx="7704856" cy="3915797"/>
          </a:xfrm>
        </p:spPr>
        <p:txBody>
          <a:bodyPr>
            <a:normAutofit/>
          </a:bodyPr>
          <a:lstStyle/>
          <a:p>
            <a:pPr algn="just"/>
            <a:r>
              <a:rPr lang="tr-TR" sz="1600" dirty="0">
                <a:solidFill>
                  <a:schemeClr val="tx1"/>
                </a:solidFill>
              </a:rPr>
              <a:t>Staj defteri değerlendirme puanının %40’ı, staj sözlü sınav notunun %60’ı alınarak stajınız 100 puan üzerinden değerlendirilir. Toplam puanınızın 60’ın altında kalması durumunda stajınız başarısız sayılır. Bu yüzdelerde ve taban notunun belirlenmesinde staj komisyonu değişiklik yapabilir.</a:t>
            </a:r>
          </a:p>
          <a:p>
            <a:pPr algn="just"/>
            <a:endParaRPr lang="tr-TR" sz="1600" dirty="0">
              <a:solidFill>
                <a:schemeClr val="tx1"/>
              </a:solidFill>
            </a:endParaRPr>
          </a:p>
          <a:p>
            <a:pPr algn="just"/>
            <a:r>
              <a:rPr lang="tr-TR" sz="1600" dirty="0">
                <a:solidFill>
                  <a:schemeClr val="tx1"/>
                </a:solidFill>
              </a:rPr>
              <a:t>Staj defterinden 40 puanın altında alanlar ve defter teslim etmeyenler sözlüye katılamaz.</a:t>
            </a:r>
          </a:p>
          <a:p>
            <a:pPr algn="just"/>
            <a:endParaRPr lang="tr-TR" sz="1600" dirty="0">
              <a:solidFill>
                <a:schemeClr val="tx1"/>
              </a:solidFill>
            </a:endParaRPr>
          </a:p>
          <a:p>
            <a:pPr algn="just"/>
            <a:r>
              <a:rPr lang="tr-TR" sz="1600" dirty="0">
                <a:solidFill>
                  <a:schemeClr val="tx1"/>
                </a:solidFill>
              </a:rPr>
              <a:t>Tarihinde teslim edilmeyen defterler ve yapılmayan sunumlar değerlendirmeye alınmaz.</a:t>
            </a:r>
          </a:p>
          <a:p>
            <a:pPr algn="just"/>
            <a:endParaRPr lang="tr-TR" sz="1600" dirty="0" smtClean="0"/>
          </a:p>
          <a:p>
            <a:pPr algn="just"/>
            <a:endParaRPr lang="tr-TR" dirty="0"/>
          </a:p>
        </p:txBody>
      </p:sp>
      <p:sp>
        <p:nvSpPr>
          <p:cNvPr id="4" name="Veri Yer Tutucusu 3"/>
          <p:cNvSpPr>
            <a:spLocks noGrp="1"/>
          </p:cNvSpPr>
          <p:nvPr>
            <p:ph type="dt" sz="half" idx="10"/>
          </p:nvPr>
        </p:nvSpPr>
        <p:spPr/>
        <p:txBody>
          <a:bodyPr/>
          <a:lstStyle/>
          <a:p>
            <a:fld id="{9C5F9928-4339-4D6B-ABEF-B24C3DA9E1ED}" type="datetime1">
              <a:rPr lang="tr-TR" smtClean="0"/>
              <a:t>23.10.2014</a:t>
            </a:fld>
            <a:endParaRPr lang="tr-TR"/>
          </a:p>
        </p:txBody>
      </p:sp>
      <p:sp>
        <p:nvSpPr>
          <p:cNvPr id="6" name="Slayt Numarası Yer Tutucusu 5"/>
          <p:cNvSpPr>
            <a:spLocks noGrp="1"/>
          </p:cNvSpPr>
          <p:nvPr>
            <p:ph type="sldNum" sz="quarter" idx="12"/>
          </p:nvPr>
        </p:nvSpPr>
        <p:spPr/>
        <p:txBody>
          <a:bodyPr/>
          <a:lstStyle/>
          <a:p>
            <a:fld id="{B4AC225F-998C-4C2D-869C-E1B6A81A3BEF}" type="slidenum">
              <a:rPr lang="tr-TR" smtClean="0"/>
              <a:t>16</a:t>
            </a:fld>
            <a:endParaRPr lang="tr-TR"/>
          </a:p>
        </p:txBody>
      </p:sp>
      <p:sp>
        <p:nvSpPr>
          <p:cNvPr id="7" name="Altbilgi Yer Tutucusu 6"/>
          <p:cNvSpPr>
            <a:spLocks noGrp="1"/>
          </p:cNvSpPr>
          <p:nvPr>
            <p:ph type="ftr" sz="quarter" idx="11"/>
          </p:nvPr>
        </p:nvSpPr>
        <p:spPr/>
        <p:txBody>
          <a:bodyPr/>
          <a:lstStyle/>
          <a:p>
            <a:r>
              <a:rPr lang="tr-TR" smtClean="0"/>
              <a:t>KLÜ Mühendislik Fakültesi İnşaat Mühendisliği Bölümü Staj Komisyonu</a:t>
            </a:r>
            <a:endParaRPr lang="tr-TR"/>
          </a:p>
        </p:txBody>
      </p:sp>
    </p:spTree>
    <p:extLst>
      <p:ext uri="{BB962C8B-B14F-4D97-AF65-F5344CB8AC3E}">
        <p14:creationId xmlns:p14="http://schemas.microsoft.com/office/powerpoint/2010/main" val="24761765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249507"/>
            <a:ext cx="7560840" cy="3771781"/>
          </a:xfrm>
        </p:spPr>
        <p:txBody>
          <a:bodyPr>
            <a:normAutofit/>
          </a:bodyPr>
          <a:lstStyle/>
          <a:p>
            <a:pPr algn="just"/>
            <a:r>
              <a:rPr lang="tr-TR" sz="1600" dirty="0">
                <a:solidFill>
                  <a:schemeClr val="tx1"/>
                </a:solidFill>
              </a:rPr>
              <a:t>Herhangi bir eksiği bulunan stajlar kısmen reddedilmez (… günün eksik sayılması söz konusu değildir). Eksik bulunması halinde 20 iş günü staj tekrar yapılmalıdır.</a:t>
            </a:r>
          </a:p>
          <a:p>
            <a:pPr algn="just"/>
            <a:endParaRPr lang="tr-TR" sz="1600" dirty="0">
              <a:solidFill>
                <a:schemeClr val="tx1"/>
              </a:solidFill>
            </a:endParaRPr>
          </a:p>
          <a:p>
            <a:pPr algn="just"/>
            <a:r>
              <a:rPr lang="tr-TR" sz="1600" dirty="0">
                <a:solidFill>
                  <a:schemeClr val="tx1"/>
                </a:solidFill>
              </a:rPr>
              <a:t>Staj defterinin kopya olduğunun/stajın kişi tarafından yapılmadığının tespiti halinde staj reddedilir ve disiplin işlemleri başlatılır.</a:t>
            </a:r>
          </a:p>
          <a:p>
            <a:pPr algn="just"/>
            <a:endParaRPr lang="tr-TR" sz="1600" dirty="0">
              <a:solidFill>
                <a:schemeClr val="tx1"/>
              </a:solidFill>
            </a:endParaRPr>
          </a:p>
          <a:p>
            <a:pPr algn="just"/>
            <a:r>
              <a:rPr lang="tr-TR" sz="1600" dirty="0">
                <a:solidFill>
                  <a:schemeClr val="tx1"/>
                </a:solidFill>
              </a:rPr>
              <a:t>Sonuçlar, bölüm panolarında ve/veya bölüm internet sitesinde ilan edilir.</a:t>
            </a:r>
          </a:p>
          <a:p>
            <a:pPr algn="just"/>
            <a:endParaRPr lang="tr-TR" dirty="0"/>
          </a:p>
        </p:txBody>
      </p:sp>
      <p:sp>
        <p:nvSpPr>
          <p:cNvPr id="4" name="Veri Yer Tutucusu 3"/>
          <p:cNvSpPr>
            <a:spLocks noGrp="1"/>
          </p:cNvSpPr>
          <p:nvPr>
            <p:ph type="dt" sz="half" idx="10"/>
          </p:nvPr>
        </p:nvSpPr>
        <p:spPr/>
        <p:txBody>
          <a:bodyPr/>
          <a:lstStyle/>
          <a:p>
            <a:fld id="{C6EB848E-CA98-4F8B-A471-2774370E898B}" type="datetime1">
              <a:rPr lang="tr-TR" smtClean="0"/>
              <a:t>23.10.2014</a:t>
            </a:fld>
            <a:endParaRPr lang="tr-TR"/>
          </a:p>
        </p:txBody>
      </p:sp>
      <p:sp>
        <p:nvSpPr>
          <p:cNvPr id="5" name="Altbilgi Yer Tutucusu 4"/>
          <p:cNvSpPr>
            <a:spLocks noGrp="1"/>
          </p:cNvSpPr>
          <p:nvPr>
            <p:ph type="ftr" sz="quarter" idx="11"/>
          </p:nvPr>
        </p:nvSpPr>
        <p:spPr/>
        <p:txBody>
          <a:bodyPr/>
          <a:lstStyle/>
          <a:p>
            <a:r>
              <a:rPr lang="tr-TR" smtClean="0"/>
              <a:t>KLÜ Mühendislik Fakültesi İnşaat Mühendisliği Bölümü Staj Komisyonu</a:t>
            </a:r>
            <a:endParaRPr lang="tr-TR"/>
          </a:p>
        </p:txBody>
      </p:sp>
      <p:sp>
        <p:nvSpPr>
          <p:cNvPr id="6" name="Slayt Numarası Yer Tutucusu 5"/>
          <p:cNvSpPr>
            <a:spLocks noGrp="1"/>
          </p:cNvSpPr>
          <p:nvPr>
            <p:ph type="sldNum" sz="quarter" idx="12"/>
          </p:nvPr>
        </p:nvSpPr>
        <p:spPr/>
        <p:txBody>
          <a:bodyPr/>
          <a:lstStyle/>
          <a:p>
            <a:fld id="{B4AC225F-998C-4C2D-869C-E1B6A81A3BEF}" type="slidenum">
              <a:rPr lang="tr-TR" smtClean="0"/>
              <a:t>17</a:t>
            </a:fld>
            <a:endParaRPr lang="tr-TR"/>
          </a:p>
        </p:txBody>
      </p:sp>
      <p:sp>
        <p:nvSpPr>
          <p:cNvPr id="7" name="Başlık 1"/>
          <p:cNvSpPr>
            <a:spLocks noGrp="1"/>
          </p:cNvSpPr>
          <p:nvPr>
            <p:ph type="title"/>
          </p:nvPr>
        </p:nvSpPr>
        <p:spPr>
          <a:xfrm>
            <a:off x="467544" y="476672"/>
            <a:ext cx="7600690" cy="1152128"/>
          </a:xfrm>
        </p:spPr>
        <p:txBody>
          <a:bodyPr>
            <a:normAutofit fontScale="90000"/>
          </a:bodyPr>
          <a:lstStyle/>
          <a:p>
            <a:r>
              <a:rPr lang="tr-TR" dirty="0" smtClean="0"/>
              <a:t>STAJLARIN DEĞERLENDİRİLMESİ</a:t>
            </a:r>
            <a:endParaRPr lang="tr-TR" dirty="0"/>
          </a:p>
        </p:txBody>
      </p:sp>
    </p:spTree>
    <p:extLst>
      <p:ext uri="{BB962C8B-B14F-4D97-AF65-F5344CB8AC3E}">
        <p14:creationId xmlns:p14="http://schemas.microsoft.com/office/powerpoint/2010/main" val="15716219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2708920"/>
            <a:ext cx="6777201" cy="3123709"/>
          </a:xfrm>
        </p:spPr>
        <p:txBody>
          <a:bodyPr/>
          <a:lstStyle/>
          <a:p>
            <a:pPr marL="68580" indent="0" algn="ctr">
              <a:buNone/>
            </a:pPr>
            <a:endParaRPr lang="tr-TR" dirty="0" smtClean="0">
              <a:solidFill>
                <a:schemeClr val="tx1"/>
              </a:solidFill>
            </a:endParaRPr>
          </a:p>
          <a:p>
            <a:pPr marL="68580" indent="0" algn="ctr">
              <a:buNone/>
            </a:pPr>
            <a:r>
              <a:rPr lang="tr-TR" dirty="0" smtClean="0">
                <a:solidFill>
                  <a:schemeClr val="tx1"/>
                </a:solidFill>
              </a:rPr>
              <a:t>BAŞARILI VE YARARLI BİR STAJ DÖNEMİ DİLERİZ.</a:t>
            </a:r>
            <a:endParaRPr lang="tr-TR" dirty="0">
              <a:solidFill>
                <a:schemeClr val="tx1"/>
              </a:solidFill>
            </a:endParaRPr>
          </a:p>
        </p:txBody>
      </p:sp>
      <p:sp>
        <p:nvSpPr>
          <p:cNvPr id="4" name="Veri Yer Tutucusu 3"/>
          <p:cNvSpPr>
            <a:spLocks noGrp="1"/>
          </p:cNvSpPr>
          <p:nvPr>
            <p:ph type="dt" sz="half" idx="10"/>
          </p:nvPr>
        </p:nvSpPr>
        <p:spPr/>
        <p:txBody>
          <a:bodyPr/>
          <a:lstStyle/>
          <a:p>
            <a:fld id="{7A40A32F-93D3-4C74-BFF8-7DFF265701FB}" type="datetime1">
              <a:rPr lang="tr-TR" smtClean="0"/>
              <a:t>23.10.2014</a:t>
            </a:fld>
            <a:endParaRPr lang="tr-TR"/>
          </a:p>
        </p:txBody>
      </p:sp>
      <p:sp>
        <p:nvSpPr>
          <p:cNvPr id="6" name="Slayt Numarası Yer Tutucusu 5"/>
          <p:cNvSpPr>
            <a:spLocks noGrp="1"/>
          </p:cNvSpPr>
          <p:nvPr>
            <p:ph type="sldNum" sz="quarter" idx="12"/>
          </p:nvPr>
        </p:nvSpPr>
        <p:spPr/>
        <p:txBody>
          <a:bodyPr/>
          <a:lstStyle/>
          <a:p>
            <a:fld id="{B4AC225F-998C-4C2D-869C-E1B6A81A3BEF}" type="slidenum">
              <a:rPr lang="tr-TR" smtClean="0"/>
              <a:t>18</a:t>
            </a:fld>
            <a:endParaRPr lang="tr-TR"/>
          </a:p>
        </p:txBody>
      </p:sp>
      <p:sp>
        <p:nvSpPr>
          <p:cNvPr id="7" name="Metin kutusu 6"/>
          <p:cNvSpPr txBox="1"/>
          <p:nvPr/>
        </p:nvSpPr>
        <p:spPr>
          <a:xfrm>
            <a:off x="1043608" y="1484784"/>
            <a:ext cx="7272808" cy="646331"/>
          </a:xfrm>
          <a:prstGeom prst="rect">
            <a:avLst/>
          </a:prstGeom>
          <a:noFill/>
        </p:spPr>
        <p:txBody>
          <a:bodyPr wrap="square" rtlCol="0">
            <a:spAutoFit/>
          </a:bodyPr>
          <a:lstStyle/>
          <a:p>
            <a:pPr algn="ctr"/>
            <a:r>
              <a:rPr lang="tr-TR" dirty="0" smtClean="0"/>
              <a:t>Staj ile ilgili bir sorunuz varsa lütfen staja başlamadan önce bölüm staj komisyonuna danışın.</a:t>
            </a:r>
            <a:endParaRPr lang="tr-TR" dirty="0"/>
          </a:p>
        </p:txBody>
      </p:sp>
      <p:sp>
        <p:nvSpPr>
          <p:cNvPr id="2" name="Altbilgi Yer Tutucusu 1"/>
          <p:cNvSpPr>
            <a:spLocks noGrp="1"/>
          </p:cNvSpPr>
          <p:nvPr>
            <p:ph type="ftr" sz="quarter" idx="11"/>
          </p:nvPr>
        </p:nvSpPr>
        <p:spPr/>
        <p:txBody>
          <a:bodyPr/>
          <a:lstStyle/>
          <a:p>
            <a:r>
              <a:rPr lang="tr-TR" smtClean="0"/>
              <a:t>KLÜ Mühendislik Fakültesi İnşaat Mühendisliği Bölümü Staj Komisyonu</a:t>
            </a:r>
            <a:endParaRPr lang="tr-TR"/>
          </a:p>
        </p:txBody>
      </p:sp>
    </p:spTree>
    <p:extLst>
      <p:ext uri="{BB962C8B-B14F-4D97-AF65-F5344CB8AC3E}">
        <p14:creationId xmlns:p14="http://schemas.microsoft.com/office/powerpoint/2010/main" val="18609655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7600690" cy="1008112"/>
          </a:xfrm>
        </p:spPr>
        <p:txBody>
          <a:bodyPr/>
          <a:lstStyle/>
          <a:p>
            <a:r>
              <a:rPr lang="tr-TR" dirty="0" smtClean="0"/>
              <a:t>TEMEL BİLGİLER</a:t>
            </a:r>
            <a:endParaRPr lang="tr-TR" dirty="0"/>
          </a:p>
        </p:txBody>
      </p:sp>
      <p:sp>
        <p:nvSpPr>
          <p:cNvPr id="3" name="İçerik Yer Tutucusu 2"/>
          <p:cNvSpPr>
            <a:spLocks noGrp="1"/>
          </p:cNvSpPr>
          <p:nvPr>
            <p:ph idx="1"/>
          </p:nvPr>
        </p:nvSpPr>
        <p:spPr>
          <a:xfrm>
            <a:off x="467544" y="1556792"/>
            <a:ext cx="8064896" cy="4752528"/>
          </a:xfrm>
        </p:spPr>
        <p:txBody>
          <a:bodyPr>
            <a:normAutofit/>
          </a:bodyPr>
          <a:lstStyle/>
          <a:p>
            <a:pPr algn="just"/>
            <a:r>
              <a:rPr lang="tr-TR" sz="1600" dirty="0" smtClean="0">
                <a:solidFill>
                  <a:schemeClr val="tx1"/>
                </a:solidFill>
              </a:rPr>
              <a:t>KLÜ Mühendislik Fakültesi İnşaat Mühendisliği Bölümü öğrencileri, toplam iki staj yapmakla yükümlüdür. Her bir stajın süresi 20 iş günüdür.</a:t>
            </a:r>
          </a:p>
          <a:p>
            <a:pPr algn="just"/>
            <a:endParaRPr lang="tr-TR" sz="1600" dirty="0" smtClean="0">
              <a:solidFill>
                <a:schemeClr val="tx1"/>
              </a:solidFill>
            </a:endParaRPr>
          </a:p>
          <a:p>
            <a:pPr algn="just"/>
            <a:r>
              <a:rPr lang="tr-TR" sz="1600" dirty="0" smtClean="0">
                <a:solidFill>
                  <a:schemeClr val="tx1"/>
                </a:solidFill>
              </a:rPr>
              <a:t>Stajlar </a:t>
            </a:r>
            <a:r>
              <a:rPr lang="tr-TR" sz="1600" b="1" dirty="0" smtClean="0">
                <a:solidFill>
                  <a:schemeClr val="tx1"/>
                </a:solidFill>
              </a:rPr>
              <a:t>kesintisiz</a:t>
            </a:r>
            <a:r>
              <a:rPr lang="tr-TR" sz="1600" dirty="0" smtClean="0">
                <a:solidFill>
                  <a:schemeClr val="tx1"/>
                </a:solidFill>
              </a:rPr>
              <a:t> 20 iş günü yapılmalıdır. Mezun olabilmek için en az 40 iş günü staj yapılmış olmalıdır.</a:t>
            </a:r>
          </a:p>
          <a:p>
            <a:pPr algn="just"/>
            <a:endParaRPr lang="tr-TR" sz="1600" dirty="0" smtClean="0">
              <a:solidFill>
                <a:schemeClr val="tx1"/>
              </a:solidFill>
            </a:endParaRPr>
          </a:p>
          <a:p>
            <a:pPr algn="just"/>
            <a:r>
              <a:rPr lang="tr-TR" sz="1600" dirty="0" smtClean="0">
                <a:solidFill>
                  <a:schemeClr val="tx1"/>
                </a:solidFill>
              </a:rPr>
              <a:t>Stajlar sadece yazın yapılabilmektedir. Staja en erken </a:t>
            </a:r>
            <a:r>
              <a:rPr lang="tr-TR" sz="1600" b="1" dirty="0" smtClean="0">
                <a:solidFill>
                  <a:schemeClr val="tx1"/>
                </a:solidFill>
              </a:rPr>
              <a:t>bahar yarıyılı bütünleme sınavları bittikten sonra</a:t>
            </a:r>
            <a:r>
              <a:rPr lang="tr-TR" sz="1600" dirty="0" smtClean="0">
                <a:solidFill>
                  <a:schemeClr val="tx1"/>
                </a:solidFill>
              </a:rPr>
              <a:t> başlanabilir. Bütünleme sınavı tarihleri, akademik takvimde belirtilmektedir.</a:t>
            </a:r>
          </a:p>
          <a:p>
            <a:pPr algn="just"/>
            <a:endParaRPr lang="tr-TR" sz="1600" dirty="0" smtClean="0">
              <a:solidFill>
                <a:schemeClr val="tx1"/>
              </a:solidFill>
            </a:endParaRPr>
          </a:p>
          <a:p>
            <a:pPr algn="just"/>
            <a:r>
              <a:rPr lang="tr-TR" sz="1600" dirty="0" smtClean="0">
                <a:solidFill>
                  <a:schemeClr val="tx1"/>
                </a:solidFill>
              </a:rPr>
              <a:t>Staj yapılan firma, hafta sonları ve resmi tatillerde </a:t>
            </a:r>
            <a:r>
              <a:rPr lang="tr-TR" sz="1600" u="sng" dirty="0" smtClean="0">
                <a:solidFill>
                  <a:schemeClr val="tx1"/>
                </a:solidFill>
              </a:rPr>
              <a:t>çalışıyor olsa bile</a:t>
            </a:r>
            <a:r>
              <a:rPr lang="tr-TR" sz="1600" dirty="0" smtClean="0">
                <a:solidFill>
                  <a:schemeClr val="tx1"/>
                </a:solidFill>
              </a:rPr>
              <a:t> bu tarihlerde yapılan stajlar </a:t>
            </a:r>
            <a:r>
              <a:rPr lang="tr-TR" sz="1600" b="1" dirty="0" smtClean="0">
                <a:solidFill>
                  <a:schemeClr val="tx1"/>
                </a:solidFill>
              </a:rPr>
              <a:t>kabul edilmemektedir</a:t>
            </a:r>
            <a:r>
              <a:rPr lang="tr-TR" sz="1600" dirty="0" smtClean="0">
                <a:solidFill>
                  <a:schemeClr val="tx1"/>
                </a:solidFill>
              </a:rPr>
              <a:t>. Staj tarihleri ayarlanırken resmi tatillere (30 Ağustos, Ramazan Bayramı, Kurban Bayramı vs.) denk gelmemesine dikkat edilmelidir. Tatile gelen günler staj süresinin sonuna eklenerek (20 iş günü oluşturacak şekilde) staj dönemi belirlenmelidir. Arada resmi tatil günlerinin bulunması halinde </a:t>
            </a:r>
            <a:r>
              <a:rPr lang="tr-TR" sz="1600" dirty="0">
                <a:solidFill>
                  <a:schemeClr val="tx1"/>
                </a:solidFill>
              </a:rPr>
              <a:t>s</a:t>
            </a:r>
            <a:r>
              <a:rPr lang="tr-TR" sz="1600" dirty="0" smtClean="0">
                <a:solidFill>
                  <a:schemeClr val="tx1"/>
                </a:solidFill>
              </a:rPr>
              <a:t>taj, hafta ortasında bitebilir.</a:t>
            </a:r>
          </a:p>
        </p:txBody>
      </p:sp>
      <p:sp>
        <p:nvSpPr>
          <p:cNvPr id="5" name="Veri Yer Tutucusu 4"/>
          <p:cNvSpPr>
            <a:spLocks noGrp="1"/>
          </p:cNvSpPr>
          <p:nvPr>
            <p:ph type="dt" sz="half" idx="10"/>
          </p:nvPr>
        </p:nvSpPr>
        <p:spPr/>
        <p:txBody>
          <a:bodyPr/>
          <a:lstStyle/>
          <a:p>
            <a:fld id="{CA066B36-8C85-4A80-AD2A-30750BD614C1}" type="datetime1">
              <a:rPr lang="tr-TR" smtClean="0"/>
              <a:t>23.10.2014</a:t>
            </a:fld>
            <a:endParaRPr lang="tr-TR"/>
          </a:p>
        </p:txBody>
      </p:sp>
      <p:sp>
        <p:nvSpPr>
          <p:cNvPr id="7" name="Slayt Numarası Yer Tutucusu 6"/>
          <p:cNvSpPr>
            <a:spLocks noGrp="1"/>
          </p:cNvSpPr>
          <p:nvPr>
            <p:ph type="sldNum" sz="quarter" idx="12"/>
          </p:nvPr>
        </p:nvSpPr>
        <p:spPr/>
        <p:txBody>
          <a:bodyPr/>
          <a:lstStyle/>
          <a:p>
            <a:fld id="{B4AC225F-998C-4C2D-869C-E1B6A81A3BEF}" type="slidenum">
              <a:rPr lang="tr-TR" smtClean="0"/>
              <a:t>2</a:t>
            </a:fld>
            <a:endParaRPr lang="tr-TR"/>
          </a:p>
        </p:txBody>
      </p:sp>
      <p:sp>
        <p:nvSpPr>
          <p:cNvPr id="4" name="Altbilgi Yer Tutucusu 3"/>
          <p:cNvSpPr>
            <a:spLocks noGrp="1"/>
          </p:cNvSpPr>
          <p:nvPr>
            <p:ph type="ftr" sz="quarter" idx="11"/>
          </p:nvPr>
        </p:nvSpPr>
        <p:spPr/>
        <p:txBody>
          <a:bodyPr/>
          <a:lstStyle/>
          <a:p>
            <a:r>
              <a:rPr lang="tr-TR" smtClean="0"/>
              <a:t>KLÜ Mühendislik Fakültesi İnşaat Mühendisliği Bölümü Staj Komisyonu</a:t>
            </a:r>
            <a:endParaRPr lang="tr-TR"/>
          </a:p>
        </p:txBody>
      </p:sp>
    </p:spTree>
    <p:extLst>
      <p:ext uri="{BB962C8B-B14F-4D97-AF65-F5344CB8AC3E}">
        <p14:creationId xmlns:p14="http://schemas.microsoft.com/office/powerpoint/2010/main" val="22002682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916832"/>
            <a:ext cx="8064896" cy="3888432"/>
          </a:xfrm>
        </p:spPr>
        <p:txBody>
          <a:bodyPr>
            <a:normAutofit/>
          </a:bodyPr>
          <a:lstStyle/>
          <a:p>
            <a:pPr algn="just"/>
            <a:r>
              <a:rPr lang="tr-TR" sz="1600" dirty="0">
                <a:solidFill>
                  <a:schemeClr val="tx1"/>
                </a:solidFill>
              </a:rPr>
              <a:t>Stajlardan ilki </a:t>
            </a:r>
            <a:r>
              <a:rPr lang="tr-TR" sz="1600" b="1" dirty="0">
                <a:solidFill>
                  <a:schemeClr val="tx1"/>
                </a:solidFill>
              </a:rPr>
              <a:t>şantiye</a:t>
            </a:r>
            <a:r>
              <a:rPr lang="tr-TR" sz="1600" dirty="0">
                <a:solidFill>
                  <a:schemeClr val="tx1"/>
                </a:solidFill>
              </a:rPr>
              <a:t> stajıdır ve en erken 4. yarıyılın sonunda yapılabilir. </a:t>
            </a:r>
            <a:endParaRPr lang="tr-TR" sz="1600" dirty="0" smtClean="0">
              <a:solidFill>
                <a:schemeClr val="tx1"/>
              </a:solidFill>
            </a:endParaRPr>
          </a:p>
          <a:p>
            <a:pPr algn="just"/>
            <a:endParaRPr lang="tr-TR" sz="1600" dirty="0">
              <a:solidFill>
                <a:schemeClr val="tx1"/>
              </a:solidFill>
            </a:endParaRPr>
          </a:p>
          <a:p>
            <a:pPr algn="just"/>
            <a:r>
              <a:rPr lang="tr-TR" sz="1600" dirty="0">
                <a:solidFill>
                  <a:schemeClr val="tx1"/>
                </a:solidFill>
              </a:rPr>
              <a:t>Stajlardan ikincisi </a:t>
            </a:r>
            <a:r>
              <a:rPr lang="tr-TR" sz="1600" b="1" dirty="0">
                <a:solidFill>
                  <a:schemeClr val="tx1"/>
                </a:solidFill>
              </a:rPr>
              <a:t>ofis/proje</a:t>
            </a:r>
            <a:r>
              <a:rPr lang="tr-TR" sz="1600" dirty="0">
                <a:solidFill>
                  <a:schemeClr val="tx1"/>
                </a:solidFill>
              </a:rPr>
              <a:t> stajıdır ve en erken 6. yarıyılın sonunda yapılabilir</a:t>
            </a:r>
            <a:r>
              <a:rPr lang="tr-TR" sz="1600" dirty="0" smtClean="0">
                <a:solidFill>
                  <a:schemeClr val="tx1"/>
                </a:solidFill>
              </a:rPr>
              <a:t>.</a:t>
            </a:r>
          </a:p>
          <a:p>
            <a:pPr algn="just"/>
            <a:endParaRPr lang="tr-TR" sz="1600" dirty="0">
              <a:solidFill>
                <a:schemeClr val="tx1"/>
              </a:solidFill>
            </a:endParaRPr>
          </a:p>
          <a:p>
            <a:pPr algn="just"/>
            <a:r>
              <a:rPr lang="tr-TR" sz="1600" dirty="0">
                <a:solidFill>
                  <a:schemeClr val="tx1"/>
                </a:solidFill>
              </a:rPr>
              <a:t>Şantiye ve proje stajları aynı iş yerinde </a:t>
            </a:r>
            <a:r>
              <a:rPr lang="tr-TR" sz="1600" u="sng" dirty="0">
                <a:solidFill>
                  <a:schemeClr val="tx1"/>
                </a:solidFill>
              </a:rPr>
              <a:t>yapılmamalıdır</a:t>
            </a:r>
            <a:r>
              <a:rPr lang="tr-TR" sz="1600" dirty="0" smtClean="0">
                <a:solidFill>
                  <a:schemeClr val="tx1"/>
                </a:solidFill>
              </a:rPr>
              <a:t>.</a:t>
            </a:r>
          </a:p>
          <a:p>
            <a:pPr algn="just"/>
            <a:endParaRPr lang="tr-TR" sz="1600" dirty="0">
              <a:solidFill>
                <a:schemeClr val="tx1"/>
              </a:solidFill>
            </a:endParaRPr>
          </a:p>
          <a:p>
            <a:pPr algn="just"/>
            <a:r>
              <a:rPr lang="tr-TR" sz="1600" dirty="0">
                <a:solidFill>
                  <a:schemeClr val="tx1"/>
                </a:solidFill>
              </a:rPr>
              <a:t>Şantiye stajını daha önce hiç yapmamış bir öğrenci iki stajını da tek yazda </a:t>
            </a:r>
            <a:r>
              <a:rPr lang="tr-TR" sz="1600" u="sng" dirty="0">
                <a:solidFill>
                  <a:schemeClr val="tx1"/>
                </a:solidFill>
              </a:rPr>
              <a:t>tamamlayamaz</a:t>
            </a:r>
            <a:r>
              <a:rPr lang="tr-TR" sz="1600" dirty="0" smtClean="0">
                <a:solidFill>
                  <a:schemeClr val="tx1"/>
                </a:solidFill>
              </a:rPr>
              <a:t>.</a:t>
            </a:r>
          </a:p>
          <a:p>
            <a:pPr algn="just"/>
            <a:endParaRPr lang="tr-TR" sz="1600" dirty="0">
              <a:solidFill>
                <a:schemeClr val="tx1"/>
              </a:solidFill>
            </a:endParaRPr>
          </a:p>
          <a:p>
            <a:pPr algn="just"/>
            <a:r>
              <a:rPr lang="tr-TR" sz="1600" dirty="0">
                <a:solidFill>
                  <a:schemeClr val="tx1"/>
                </a:solidFill>
              </a:rPr>
              <a:t>Daha önce şantiye stajından başarısız olunmuşsa, sıralama bozulmadığı sürece iki staj da aynı yazda tamamlanabilir.</a:t>
            </a:r>
          </a:p>
          <a:p>
            <a:pPr algn="just"/>
            <a:endParaRPr lang="tr-TR" dirty="0"/>
          </a:p>
        </p:txBody>
      </p:sp>
      <p:sp>
        <p:nvSpPr>
          <p:cNvPr id="4" name="Veri Yer Tutucusu 3"/>
          <p:cNvSpPr>
            <a:spLocks noGrp="1"/>
          </p:cNvSpPr>
          <p:nvPr>
            <p:ph type="dt" sz="half" idx="10"/>
          </p:nvPr>
        </p:nvSpPr>
        <p:spPr/>
        <p:txBody>
          <a:bodyPr/>
          <a:lstStyle/>
          <a:p>
            <a:fld id="{A55AC080-D047-4264-A0ED-9B31A40577C7}" type="datetime1">
              <a:rPr lang="tr-TR" smtClean="0"/>
              <a:pPr/>
              <a:t>23.10.2014</a:t>
            </a:fld>
            <a:endParaRPr lang="tr-TR" dirty="0"/>
          </a:p>
        </p:txBody>
      </p:sp>
      <p:sp>
        <p:nvSpPr>
          <p:cNvPr id="6" name="Slayt Numarası Yer Tutucusu 5"/>
          <p:cNvSpPr>
            <a:spLocks noGrp="1"/>
          </p:cNvSpPr>
          <p:nvPr>
            <p:ph type="sldNum" sz="quarter" idx="12"/>
          </p:nvPr>
        </p:nvSpPr>
        <p:spPr/>
        <p:txBody>
          <a:bodyPr/>
          <a:lstStyle/>
          <a:p>
            <a:pPr algn="just"/>
            <a:fld id="{B4AC225F-998C-4C2D-869C-E1B6A81A3BEF}" type="slidenum">
              <a:rPr lang="tr-TR" smtClean="0"/>
              <a:pPr algn="just"/>
              <a:t>3</a:t>
            </a:fld>
            <a:endParaRPr lang="tr-TR"/>
          </a:p>
        </p:txBody>
      </p:sp>
      <p:sp>
        <p:nvSpPr>
          <p:cNvPr id="7" name="Başlık 1"/>
          <p:cNvSpPr>
            <a:spLocks noGrp="1"/>
          </p:cNvSpPr>
          <p:nvPr>
            <p:ph type="title"/>
          </p:nvPr>
        </p:nvSpPr>
        <p:spPr>
          <a:xfrm>
            <a:off x="467544" y="404664"/>
            <a:ext cx="7600690" cy="1008112"/>
          </a:xfrm>
        </p:spPr>
        <p:txBody>
          <a:bodyPr/>
          <a:lstStyle/>
          <a:p>
            <a:pPr algn="just"/>
            <a:r>
              <a:rPr lang="tr-TR" dirty="0" smtClean="0"/>
              <a:t>TEMEL BİLGİLER</a:t>
            </a:r>
            <a:endParaRPr lang="tr-TR" dirty="0"/>
          </a:p>
        </p:txBody>
      </p:sp>
      <p:sp>
        <p:nvSpPr>
          <p:cNvPr id="8" name="Altbilgi Yer Tutucusu 7"/>
          <p:cNvSpPr>
            <a:spLocks noGrp="1"/>
          </p:cNvSpPr>
          <p:nvPr>
            <p:ph type="ftr" sz="quarter" idx="11"/>
          </p:nvPr>
        </p:nvSpPr>
        <p:spPr/>
        <p:txBody>
          <a:bodyPr/>
          <a:lstStyle/>
          <a:p>
            <a:pPr algn="just"/>
            <a:r>
              <a:rPr lang="tr-TR" smtClean="0"/>
              <a:t>KLÜ Mühendislik Fakültesi İnşaat Mühendisliği Bölümü Staj Komisyonu</a:t>
            </a:r>
            <a:endParaRPr lang="tr-TR"/>
          </a:p>
        </p:txBody>
      </p:sp>
    </p:spTree>
    <p:extLst>
      <p:ext uri="{BB962C8B-B14F-4D97-AF65-F5344CB8AC3E}">
        <p14:creationId xmlns:p14="http://schemas.microsoft.com/office/powerpoint/2010/main" val="8490125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48680"/>
            <a:ext cx="8208912" cy="1143000"/>
          </a:xfrm>
        </p:spPr>
        <p:txBody>
          <a:bodyPr/>
          <a:lstStyle/>
          <a:p>
            <a:r>
              <a:rPr lang="tr-TR" dirty="0" smtClean="0"/>
              <a:t>STAJA BAŞLAMADAN ÖNCE</a:t>
            </a:r>
            <a:endParaRPr lang="tr-TR" dirty="0"/>
          </a:p>
        </p:txBody>
      </p:sp>
      <p:sp>
        <p:nvSpPr>
          <p:cNvPr id="3" name="İçerik Yer Tutucusu 2"/>
          <p:cNvSpPr>
            <a:spLocks noGrp="1"/>
          </p:cNvSpPr>
          <p:nvPr>
            <p:ph idx="1"/>
          </p:nvPr>
        </p:nvSpPr>
        <p:spPr>
          <a:xfrm>
            <a:off x="467544" y="2132856"/>
            <a:ext cx="8064896" cy="4725144"/>
          </a:xfrm>
        </p:spPr>
        <p:txBody>
          <a:bodyPr>
            <a:normAutofit/>
          </a:bodyPr>
          <a:lstStyle/>
          <a:p>
            <a:pPr algn="just"/>
            <a:r>
              <a:rPr lang="tr-TR" sz="1600" dirty="0" smtClean="0">
                <a:solidFill>
                  <a:schemeClr val="tx1"/>
                </a:solidFill>
              </a:rPr>
              <a:t>İlk olarak KLÜ </a:t>
            </a:r>
            <a:r>
              <a:rPr lang="tr-TR" sz="1600" b="1" dirty="0" smtClean="0">
                <a:solidFill>
                  <a:srgbClr val="C00000"/>
                </a:solidFill>
              </a:rPr>
              <a:t>Mühendislik Fakültesi Staj Yönergesi</a:t>
            </a:r>
            <a:r>
              <a:rPr lang="tr-TR" sz="1600" dirty="0" smtClean="0">
                <a:solidFill>
                  <a:schemeClr val="tx1"/>
                </a:solidFill>
              </a:rPr>
              <a:t>ni </a:t>
            </a:r>
            <a:r>
              <a:rPr lang="tr-TR" sz="1600" b="1" dirty="0" smtClean="0">
                <a:solidFill>
                  <a:schemeClr val="tx1"/>
                </a:solidFill>
              </a:rPr>
              <a:t>ve</a:t>
            </a:r>
            <a:r>
              <a:rPr lang="tr-TR" sz="1600" dirty="0" smtClean="0">
                <a:solidFill>
                  <a:schemeClr val="tx1"/>
                </a:solidFill>
              </a:rPr>
              <a:t> </a:t>
            </a:r>
            <a:r>
              <a:rPr lang="tr-TR" sz="1600" b="1" dirty="0" smtClean="0">
                <a:solidFill>
                  <a:srgbClr val="C00000"/>
                </a:solidFill>
              </a:rPr>
              <a:t>İnşaat Mühendisliği Bölümü Staj Esasları</a:t>
            </a:r>
            <a:r>
              <a:rPr lang="tr-TR" sz="1600" dirty="0" smtClean="0">
                <a:solidFill>
                  <a:schemeClr val="tx1"/>
                </a:solidFill>
              </a:rPr>
              <a:t>nı </a:t>
            </a:r>
            <a:r>
              <a:rPr lang="tr-TR" sz="1600" b="1" dirty="0" smtClean="0">
                <a:solidFill>
                  <a:schemeClr val="tx1"/>
                </a:solidFill>
              </a:rPr>
              <a:t>MUTLAKA</a:t>
            </a:r>
            <a:r>
              <a:rPr lang="tr-TR" sz="1600" dirty="0" smtClean="0">
                <a:solidFill>
                  <a:schemeClr val="tx1"/>
                </a:solidFill>
              </a:rPr>
              <a:t> okuyun. Bu dosyalara insaat.klu.edu.tr adresinden Lisans-Staj bağlantılarını takip ederek ulaşabilirsiniz.</a:t>
            </a:r>
          </a:p>
          <a:p>
            <a:pPr algn="just"/>
            <a:endParaRPr lang="tr-TR" sz="1600" dirty="0"/>
          </a:p>
          <a:p>
            <a:pPr algn="just"/>
            <a:r>
              <a:rPr lang="tr-TR" sz="1600" dirty="0" smtClean="0">
                <a:solidFill>
                  <a:schemeClr val="tx1"/>
                </a:solidFill>
              </a:rPr>
              <a:t>Staj yerini bulmak </a:t>
            </a:r>
            <a:r>
              <a:rPr lang="tr-TR" sz="1600" u="sng" dirty="0" smtClean="0">
                <a:solidFill>
                  <a:schemeClr val="tx1"/>
                </a:solidFill>
              </a:rPr>
              <a:t>öğrencinin sorumluluğunda </a:t>
            </a:r>
            <a:r>
              <a:rPr lang="tr-TR" sz="1600" dirty="0" smtClean="0">
                <a:solidFill>
                  <a:schemeClr val="tx1"/>
                </a:solidFill>
              </a:rPr>
              <a:t>olduğundan firmaların stajyer ilanlarını takip edin, staj başvurunuzu mümkün olduğunca erken yapın. İnşaat Mühendisleri Odası gibi staj yeri ayarlayabilecek yerleri ve duyuruları takip edin.</a:t>
            </a:r>
          </a:p>
          <a:p>
            <a:pPr algn="just"/>
            <a:endParaRPr lang="tr-TR" sz="1600" dirty="0" smtClean="0">
              <a:solidFill>
                <a:schemeClr val="tx1"/>
              </a:solidFill>
            </a:endParaRPr>
          </a:p>
          <a:p>
            <a:pPr algn="just"/>
            <a:r>
              <a:rPr lang="tr-TR" sz="1600" dirty="0" smtClean="0">
                <a:solidFill>
                  <a:schemeClr val="tx1"/>
                </a:solidFill>
              </a:rPr>
              <a:t>Staj defterinizi temin edin.</a:t>
            </a:r>
          </a:p>
          <a:p>
            <a:pPr algn="just"/>
            <a:endParaRPr lang="tr-TR" sz="1600" dirty="0" smtClean="0">
              <a:solidFill>
                <a:schemeClr val="tx1"/>
              </a:solidFill>
            </a:endParaRPr>
          </a:p>
          <a:p>
            <a:pPr algn="just"/>
            <a:r>
              <a:rPr lang="tr-TR" sz="1600" dirty="0" smtClean="0">
                <a:solidFill>
                  <a:schemeClr val="tx1"/>
                </a:solidFill>
              </a:rPr>
              <a:t>Staj tarihlerinde bölüm ve firma açısından sorun olmamasına özen gösterin.</a:t>
            </a:r>
          </a:p>
        </p:txBody>
      </p:sp>
      <p:sp>
        <p:nvSpPr>
          <p:cNvPr id="4" name="Veri Yer Tutucusu 3"/>
          <p:cNvSpPr>
            <a:spLocks noGrp="1"/>
          </p:cNvSpPr>
          <p:nvPr>
            <p:ph type="dt" sz="half" idx="10"/>
          </p:nvPr>
        </p:nvSpPr>
        <p:spPr/>
        <p:txBody>
          <a:bodyPr/>
          <a:lstStyle/>
          <a:p>
            <a:fld id="{03D36C73-017E-4743-9AF2-89349FE757F2}" type="datetime1">
              <a:rPr lang="tr-TR" smtClean="0"/>
              <a:t>23.10.2014</a:t>
            </a:fld>
            <a:endParaRPr lang="tr-TR" dirty="0"/>
          </a:p>
        </p:txBody>
      </p:sp>
      <p:sp>
        <p:nvSpPr>
          <p:cNvPr id="6" name="Slayt Numarası Yer Tutucusu 5"/>
          <p:cNvSpPr>
            <a:spLocks noGrp="1"/>
          </p:cNvSpPr>
          <p:nvPr>
            <p:ph type="sldNum" sz="quarter" idx="12"/>
          </p:nvPr>
        </p:nvSpPr>
        <p:spPr/>
        <p:txBody>
          <a:bodyPr/>
          <a:lstStyle/>
          <a:p>
            <a:fld id="{B4AC225F-998C-4C2D-869C-E1B6A81A3BEF}" type="slidenum">
              <a:rPr lang="tr-TR" smtClean="0"/>
              <a:t>4</a:t>
            </a:fld>
            <a:endParaRPr lang="tr-TR"/>
          </a:p>
        </p:txBody>
      </p:sp>
      <p:sp>
        <p:nvSpPr>
          <p:cNvPr id="7" name="Altbilgi Yer Tutucusu 6"/>
          <p:cNvSpPr>
            <a:spLocks noGrp="1"/>
          </p:cNvSpPr>
          <p:nvPr>
            <p:ph type="ftr" sz="quarter" idx="11"/>
          </p:nvPr>
        </p:nvSpPr>
        <p:spPr/>
        <p:txBody>
          <a:bodyPr/>
          <a:lstStyle/>
          <a:p>
            <a:r>
              <a:rPr lang="tr-TR" smtClean="0"/>
              <a:t>KLÜ Mühendislik Fakültesi İnşaat Mühendisliği Bölümü Staj Komisyonu</a:t>
            </a:r>
            <a:endParaRPr lang="tr-TR"/>
          </a:p>
        </p:txBody>
      </p:sp>
    </p:spTree>
    <p:extLst>
      <p:ext uri="{BB962C8B-B14F-4D97-AF65-F5344CB8AC3E}">
        <p14:creationId xmlns:p14="http://schemas.microsoft.com/office/powerpoint/2010/main" val="9008391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060848"/>
            <a:ext cx="7920880" cy="3771781"/>
          </a:xfrm>
        </p:spPr>
        <p:txBody>
          <a:bodyPr>
            <a:normAutofit lnSpcReduction="10000"/>
          </a:bodyPr>
          <a:lstStyle/>
          <a:p>
            <a:pPr algn="just"/>
            <a:r>
              <a:rPr lang="tr-TR" sz="1600" dirty="0">
                <a:solidFill>
                  <a:schemeClr val="tx1"/>
                </a:solidFill>
              </a:rPr>
              <a:t>Staj tarihlerinizi belirledikten sonra</a:t>
            </a:r>
            <a:r>
              <a:rPr lang="tr-TR" sz="1600" b="1" dirty="0">
                <a:solidFill>
                  <a:schemeClr val="tx1"/>
                </a:solidFill>
              </a:rPr>
              <a:t> </a:t>
            </a:r>
            <a:r>
              <a:rPr lang="tr-TR" sz="1600" dirty="0">
                <a:solidFill>
                  <a:schemeClr val="tx1"/>
                </a:solidFill>
              </a:rPr>
              <a:t>staj defterinin içindeki </a:t>
            </a:r>
            <a:r>
              <a:rPr lang="tr-TR" sz="1600" b="1" dirty="0">
                <a:solidFill>
                  <a:schemeClr val="tx1"/>
                </a:solidFill>
              </a:rPr>
              <a:t>Staj kabul formu</a:t>
            </a:r>
            <a:r>
              <a:rPr lang="tr-TR" sz="1600" dirty="0">
                <a:solidFill>
                  <a:schemeClr val="tx1"/>
                </a:solidFill>
              </a:rPr>
              <a:t>nun  </a:t>
            </a:r>
            <a:r>
              <a:rPr lang="tr-TR" sz="1600" dirty="0" smtClean="0">
                <a:solidFill>
                  <a:srgbClr val="C00000"/>
                </a:solidFill>
              </a:rPr>
              <a:t>1</a:t>
            </a:r>
            <a:r>
              <a:rPr lang="tr-TR" sz="1600" dirty="0">
                <a:solidFill>
                  <a:srgbClr val="C00000"/>
                </a:solidFill>
              </a:rPr>
              <a:t>. </a:t>
            </a:r>
            <a:r>
              <a:rPr lang="tr-TR" sz="1600" dirty="0" smtClean="0">
                <a:solidFill>
                  <a:srgbClr val="C00000"/>
                </a:solidFill>
              </a:rPr>
              <a:t>Aşama</a:t>
            </a:r>
            <a:r>
              <a:rPr lang="tr-TR" sz="1600" dirty="0" smtClean="0"/>
              <a:t> </a:t>
            </a:r>
            <a:r>
              <a:rPr lang="tr-TR" sz="1600" dirty="0">
                <a:solidFill>
                  <a:schemeClr val="tx1"/>
                </a:solidFill>
              </a:rPr>
              <a:t>yazan kısmını doldurup imzalayın. Açıklamaları dikkatle okuduğunuzdan emin olun. </a:t>
            </a:r>
            <a:endParaRPr lang="tr-TR" sz="1600" dirty="0" smtClean="0">
              <a:solidFill>
                <a:schemeClr val="tx1"/>
              </a:solidFill>
            </a:endParaRPr>
          </a:p>
          <a:p>
            <a:pPr algn="just"/>
            <a:endParaRPr lang="tr-TR" sz="1600" dirty="0">
              <a:solidFill>
                <a:srgbClr val="C00000"/>
              </a:solidFill>
            </a:endParaRPr>
          </a:p>
          <a:p>
            <a:pPr algn="just"/>
            <a:r>
              <a:rPr lang="tr-TR" sz="1600" dirty="0" smtClean="0">
                <a:solidFill>
                  <a:srgbClr val="C00000"/>
                </a:solidFill>
              </a:rPr>
              <a:t>2</a:t>
            </a:r>
            <a:r>
              <a:rPr lang="tr-TR" sz="1600" dirty="0">
                <a:solidFill>
                  <a:srgbClr val="C00000"/>
                </a:solidFill>
              </a:rPr>
              <a:t>. Aşama </a:t>
            </a:r>
            <a:r>
              <a:rPr lang="tr-TR" sz="1600" dirty="0">
                <a:solidFill>
                  <a:schemeClr val="tx1"/>
                </a:solidFill>
              </a:rPr>
              <a:t>yazan kısmı </a:t>
            </a:r>
            <a:r>
              <a:rPr lang="tr-TR" sz="1600" u="sng" dirty="0">
                <a:solidFill>
                  <a:schemeClr val="tx1"/>
                </a:solidFill>
              </a:rPr>
              <a:t>dekanlığa</a:t>
            </a:r>
            <a:r>
              <a:rPr lang="tr-TR" sz="1600" dirty="0">
                <a:solidFill>
                  <a:schemeClr val="tx1"/>
                </a:solidFill>
              </a:rPr>
              <a:t> onaylatın.</a:t>
            </a:r>
          </a:p>
          <a:p>
            <a:pPr marL="68580" indent="0" algn="just">
              <a:buNone/>
            </a:pPr>
            <a:endParaRPr lang="tr-TR" sz="1600" dirty="0"/>
          </a:p>
          <a:p>
            <a:pPr algn="just"/>
            <a:r>
              <a:rPr lang="tr-TR" sz="1600" dirty="0">
                <a:solidFill>
                  <a:schemeClr val="tx1"/>
                </a:solidFill>
              </a:rPr>
              <a:t>Staj kabul </a:t>
            </a:r>
            <a:r>
              <a:rPr lang="tr-TR" sz="1600" dirty="0" smtClean="0">
                <a:solidFill>
                  <a:schemeClr val="tx1"/>
                </a:solidFill>
              </a:rPr>
              <a:t>formunu, </a:t>
            </a:r>
            <a:r>
              <a:rPr lang="tr-TR" sz="1600" dirty="0">
                <a:solidFill>
                  <a:schemeClr val="tx1"/>
                </a:solidFill>
              </a:rPr>
              <a:t>staj yapacağınız iş yerine götürün ve </a:t>
            </a:r>
            <a:r>
              <a:rPr lang="tr-TR" sz="1600" dirty="0">
                <a:solidFill>
                  <a:srgbClr val="C00000"/>
                </a:solidFill>
              </a:rPr>
              <a:t>3. Aşama</a:t>
            </a:r>
            <a:r>
              <a:rPr lang="tr-TR" sz="1600" dirty="0"/>
              <a:t> </a:t>
            </a:r>
            <a:r>
              <a:rPr lang="tr-TR" sz="1600" dirty="0">
                <a:solidFill>
                  <a:schemeClr val="tx1"/>
                </a:solidFill>
              </a:rPr>
              <a:t>bilgilerini doldurun. Staj </a:t>
            </a:r>
            <a:r>
              <a:rPr lang="tr-TR" sz="1600" dirty="0" smtClean="0">
                <a:solidFill>
                  <a:schemeClr val="tx1"/>
                </a:solidFill>
              </a:rPr>
              <a:t>yapacağınız iş </a:t>
            </a:r>
            <a:r>
              <a:rPr lang="tr-TR" sz="1600" dirty="0">
                <a:solidFill>
                  <a:schemeClr val="tx1"/>
                </a:solidFill>
              </a:rPr>
              <a:t>yerinde sürekli olarak çalışan </a:t>
            </a:r>
            <a:r>
              <a:rPr lang="tr-TR" sz="1600" b="1" dirty="0">
                <a:solidFill>
                  <a:schemeClr val="tx1"/>
                </a:solidFill>
              </a:rPr>
              <a:t>en az bir inşaat mühendisinin çalışıyor olmasına</a:t>
            </a:r>
            <a:r>
              <a:rPr lang="tr-TR" sz="1600" dirty="0">
                <a:solidFill>
                  <a:schemeClr val="tx1"/>
                </a:solidFill>
              </a:rPr>
              <a:t> dikkat edin. Tüm bilgileri </a:t>
            </a:r>
            <a:r>
              <a:rPr lang="tr-TR" sz="1600" b="1" dirty="0">
                <a:solidFill>
                  <a:srgbClr val="C00000"/>
                </a:solidFill>
              </a:rPr>
              <a:t>eksiksiz</a:t>
            </a:r>
            <a:r>
              <a:rPr lang="tr-TR" sz="1600" dirty="0"/>
              <a:t> </a:t>
            </a:r>
            <a:r>
              <a:rPr lang="tr-TR" sz="1600" dirty="0">
                <a:solidFill>
                  <a:schemeClr val="tx1"/>
                </a:solidFill>
              </a:rPr>
              <a:t>doldurun</a:t>
            </a:r>
            <a:r>
              <a:rPr lang="tr-TR" sz="1600" dirty="0"/>
              <a:t> </a:t>
            </a:r>
            <a:r>
              <a:rPr lang="tr-TR" sz="1600" dirty="0">
                <a:solidFill>
                  <a:schemeClr val="tx1"/>
                </a:solidFill>
              </a:rPr>
              <a:t>ve bu kısmı </a:t>
            </a:r>
            <a:r>
              <a:rPr lang="tr-TR" sz="1600" u="sng" dirty="0">
                <a:solidFill>
                  <a:schemeClr val="tx1"/>
                </a:solidFill>
              </a:rPr>
              <a:t>firmaya</a:t>
            </a:r>
            <a:r>
              <a:rPr lang="tr-TR" sz="1600" dirty="0">
                <a:solidFill>
                  <a:schemeClr val="tx1"/>
                </a:solidFill>
              </a:rPr>
              <a:t> onaylatın. </a:t>
            </a:r>
            <a:endParaRPr lang="tr-TR" sz="1600" dirty="0" smtClean="0">
              <a:solidFill>
                <a:schemeClr val="tx1"/>
              </a:solidFill>
            </a:endParaRPr>
          </a:p>
          <a:p>
            <a:pPr algn="just"/>
            <a:endParaRPr lang="tr-TR" sz="1600" dirty="0">
              <a:solidFill>
                <a:schemeClr val="tx1"/>
              </a:solidFill>
            </a:endParaRPr>
          </a:p>
          <a:p>
            <a:pPr algn="just"/>
            <a:r>
              <a:rPr lang="tr-TR" sz="1600" dirty="0" smtClean="0">
                <a:solidFill>
                  <a:schemeClr val="tx1"/>
                </a:solidFill>
              </a:rPr>
              <a:t>Staj </a:t>
            </a:r>
            <a:r>
              <a:rPr lang="tr-TR" sz="1600" dirty="0">
                <a:solidFill>
                  <a:schemeClr val="tx1"/>
                </a:solidFill>
              </a:rPr>
              <a:t>yapacağınız tarihte staj türünüzle ilgili çalışma yapılacağından </a:t>
            </a:r>
            <a:r>
              <a:rPr lang="tr-TR" sz="1600" dirty="0" smtClean="0">
                <a:solidFill>
                  <a:schemeClr val="tx1"/>
                </a:solidFill>
              </a:rPr>
              <a:t>ve o tarihlerde sizinle ilgilenecek bir inşaat mühendisi bulunacağından emin </a:t>
            </a:r>
            <a:r>
              <a:rPr lang="tr-TR" sz="1600" dirty="0">
                <a:solidFill>
                  <a:schemeClr val="tx1"/>
                </a:solidFill>
              </a:rPr>
              <a:t>olun (Örnek olarak şantiye stajı yapılacaksa, staj yapılacak tarihlerde kaba </a:t>
            </a:r>
            <a:r>
              <a:rPr lang="tr-TR" sz="1600" dirty="0" smtClean="0">
                <a:solidFill>
                  <a:schemeClr val="tx1"/>
                </a:solidFill>
              </a:rPr>
              <a:t>inşaatın </a:t>
            </a:r>
            <a:r>
              <a:rPr lang="tr-TR" sz="1600" dirty="0">
                <a:solidFill>
                  <a:schemeClr val="tx1"/>
                </a:solidFill>
              </a:rPr>
              <a:t>devam ediyor </a:t>
            </a:r>
            <a:r>
              <a:rPr lang="tr-TR" sz="1600" dirty="0" smtClean="0">
                <a:solidFill>
                  <a:schemeClr val="tx1"/>
                </a:solidFill>
              </a:rPr>
              <a:t>olması gerekir).</a:t>
            </a:r>
            <a:endParaRPr lang="tr-TR" sz="1600" dirty="0">
              <a:solidFill>
                <a:schemeClr val="tx1"/>
              </a:solidFill>
            </a:endParaRPr>
          </a:p>
          <a:p>
            <a:pPr algn="just"/>
            <a:endParaRPr lang="tr-TR" dirty="0"/>
          </a:p>
        </p:txBody>
      </p:sp>
      <p:sp>
        <p:nvSpPr>
          <p:cNvPr id="4" name="Veri Yer Tutucusu 3"/>
          <p:cNvSpPr>
            <a:spLocks noGrp="1"/>
          </p:cNvSpPr>
          <p:nvPr>
            <p:ph type="dt" sz="half" idx="10"/>
          </p:nvPr>
        </p:nvSpPr>
        <p:spPr/>
        <p:txBody>
          <a:bodyPr/>
          <a:lstStyle/>
          <a:p>
            <a:fld id="{5A16FD2B-E1A0-44B2-9BD0-3CFB6B9EDD51}" type="datetime1">
              <a:rPr lang="tr-TR" smtClean="0"/>
              <a:pPr/>
              <a:t>23.10.2014</a:t>
            </a:fld>
            <a:endParaRPr lang="tr-TR" dirty="0"/>
          </a:p>
        </p:txBody>
      </p:sp>
      <p:sp>
        <p:nvSpPr>
          <p:cNvPr id="6" name="Slayt Numarası Yer Tutucusu 5"/>
          <p:cNvSpPr>
            <a:spLocks noGrp="1"/>
          </p:cNvSpPr>
          <p:nvPr>
            <p:ph type="sldNum" sz="quarter" idx="12"/>
          </p:nvPr>
        </p:nvSpPr>
        <p:spPr/>
        <p:txBody>
          <a:bodyPr/>
          <a:lstStyle/>
          <a:p>
            <a:pPr algn="just"/>
            <a:fld id="{B4AC225F-998C-4C2D-869C-E1B6A81A3BEF}" type="slidenum">
              <a:rPr lang="tr-TR" smtClean="0"/>
              <a:pPr algn="just"/>
              <a:t>5</a:t>
            </a:fld>
            <a:endParaRPr lang="tr-TR"/>
          </a:p>
        </p:txBody>
      </p:sp>
      <p:sp>
        <p:nvSpPr>
          <p:cNvPr id="8" name="Başlık 1"/>
          <p:cNvSpPr>
            <a:spLocks noGrp="1"/>
          </p:cNvSpPr>
          <p:nvPr>
            <p:ph type="title"/>
          </p:nvPr>
        </p:nvSpPr>
        <p:spPr>
          <a:xfrm>
            <a:off x="467544" y="548680"/>
            <a:ext cx="8208912" cy="1143000"/>
          </a:xfrm>
        </p:spPr>
        <p:txBody>
          <a:bodyPr/>
          <a:lstStyle/>
          <a:p>
            <a:pPr algn="just"/>
            <a:r>
              <a:rPr lang="tr-TR" dirty="0" smtClean="0"/>
              <a:t>STAJA BAŞLAMADAN ÖNCE</a:t>
            </a:r>
            <a:endParaRPr lang="tr-TR" dirty="0"/>
          </a:p>
        </p:txBody>
      </p:sp>
      <p:sp>
        <p:nvSpPr>
          <p:cNvPr id="9" name="Altbilgi Yer Tutucusu 8"/>
          <p:cNvSpPr>
            <a:spLocks noGrp="1"/>
          </p:cNvSpPr>
          <p:nvPr>
            <p:ph type="ftr" sz="quarter" idx="11"/>
          </p:nvPr>
        </p:nvSpPr>
        <p:spPr/>
        <p:txBody>
          <a:bodyPr/>
          <a:lstStyle/>
          <a:p>
            <a:pPr algn="just"/>
            <a:r>
              <a:rPr lang="tr-TR" smtClean="0"/>
              <a:t>KLÜ Mühendislik Fakültesi İnşaat Mühendisliği Bölümü Staj Komisyonu</a:t>
            </a:r>
            <a:endParaRPr lang="tr-TR"/>
          </a:p>
        </p:txBody>
      </p:sp>
    </p:spTree>
    <p:extLst>
      <p:ext uri="{BB962C8B-B14F-4D97-AF65-F5344CB8AC3E}">
        <p14:creationId xmlns:p14="http://schemas.microsoft.com/office/powerpoint/2010/main" val="36951474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844824"/>
            <a:ext cx="7920880" cy="4320480"/>
          </a:xfrm>
        </p:spPr>
        <p:txBody>
          <a:bodyPr>
            <a:normAutofit/>
          </a:bodyPr>
          <a:lstStyle/>
          <a:p>
            <a:pPr algn="just"/>
            <a:endParaRPr lang="tr-TR" sz="1600" dirty="0"/>
          </a:p>
          <a:p>
            <a:pPr algn="just"/>
            <a:r>
              <a:rPr lang="tr-TR" sz="1600" dirty="0">
                <a:solidFill>
                  <a:srgbClr val="C00000"/>
                </a:solidFill>
              </a:rPr>
              <a:t>4. </a:t>
            </a:r>
            <a:r>
              <a:rPr lang="tr-TR" sz="1600" dirty="0" smtClean="0">
                <a:solidFill>
                  <a:srgbClr val="C00000"/>
                </a:solidFill>
              </a:rPr>
              <a:t>Aşama</a:t>
            </a:r>
            <a:r>
              <a:rPr lang="tr-TR" sz="1600" dirty="0" smtClean="0"/>
              <a:t> </a:t>
            </a:r>
            <a:r>
              <a:rPr lang="tr-TR" sz="1600" dirty="0">
                <a:solidFill>
                  <a:schemeClr val="tx1"/>
                </a:solidFill>
              </a:rPr>
              <a:t>için bölüm staj komisyonunda görevli bir yetkiliye başvurun. </a:t>
            </a:r>
            <a:endParaRPr lang="tr-TR" sz="1600" dirty="0" smtClean="0">
              <a:solidFill>
                <a:schemeClr val="tx1"/>
              </a:solidFill>
            </a:endParaRPr>
          </a:p>
          <a:p>
            <a:pPr marL="365760" lvl="1" indent="0" algn="just">
              <a:buNone/>
            </a:pPr>
            <a:r>
              <a:rPr lang="tr-TR" sz="1600" dirty="0" smtClean="0">
                <a:solidFill>
                  <a:schemeClr val="tx1"/>
                </a:solidFill>
              </a:rPr>
              <a:t>İlk </a:t>
            </a:r>
            <a:r>
              <a:rPr lang="tr-TR" sz="1600" dirty="0">
                <a:solidFill>
                  <a:schemeClr val="tx1"/>
                </a:solidFill>
              </a:rPr>
              <a:t>üç aşamada eksiklik veya sorun yoksa, staj türünüz doğru yazıldıysa ve firmada en azından bir inşaat mühendisi çalışıyorsa bu kısım </a:t>
            </a:r>
            <a:r>
              <a:rPr lang="tr-TR" sz="1600" dirty="0" smtClean="0">
                <a:solidFill>
                  <a:schemeClr val="tx1"/>
                </a:solidFill>
              </a:rPr>
              <a:t>onaylanır</a:t>
            </a:r>
            <a:r>
              <a:rPr lang="tr-TR" sz="1600" dirty="0">
                <a:solidFill>
                  <a:schemeClr val="tx1"/>
                </a:solidFill>
              </a:rPr>
              <a:t>. </a:t>
            </a:r>
            <a:r>
              <a:rPr lang="tr-TR" sz="1600" dirty="0" smtClean="0">
                <a:solidFill>
                  <a:schemeClr val="tx1"/>
                </a:solidFill>
              </a:rPr>
              <a:t>            4. Aşama </a:t>
            </a:r>
            <a:r>
              <a:rPr lang="tr-TR" sz="1600" dirty="0">
                <a:solidFill>
                  <a:schemeClr val="tx1"/>
                </a:solidFill>
              </a:rPr>
              <a:t>onaylanmazsa staj yerinizi değiştirmeniz </a:t>
            </a:r>
            <a:r>
              <a:rPr lang="tr-TR" sz="1600" dirty="0" smtClean="0">
                <a:solidFill>
                  <a:schemeClr val="tx1"/>
                </a:solidFill>
              </a:rPr>
              <a:t>gerekir.</a:t>
            </a:r>
          </a:p>
          <a:p>
            <a:pPr algn="just"/>
            <a:endParaRPr lang="tr-TR" sz="1600" dirty="0"/>
          </a:p>
          <a:p>
            <a:pPr algn="just"/>
            <a:r>
              <a:rPr lang="tr-TR" sz="1600" dirty="0">
                <a:solidFill>
                  <a:schemeClr val="tx1"/>
                </a:solidFill>
              </a:rPr>
              <a:t>Staj yerinizi </a:t>
            </a:r>
            <a:r>
              <a:rPr lang="tr-TR" sz="1600" b="1" dirty="0">
                <a:solidFill>
                  <a:srgbClr val="C00000"/>
                </a:solidFill>
              </a:rPr>
              <a:t>Mayıs ayından önce</a:t>
            </a:r>
            <a:r>
              <a:rPr lang="tr-TR" sz="1600" b="1" dirty="0"/>
              <a:t> </a:t>
            </a:r>
            <a:r>
              <a:rPr lang="tr-TR" sz="1600" dirty="0">
                <a:solidFill>
                  <a:schemeClr val="tx1"/>
                </a:solidFill>
              </a:rPr>
              <a:t>bulmuş olun ve </a:t>
            </a:r>
            <a:r>
              <a:rPr lang="tr-TR" sz="1600" b="1" dirty="0">
                <a:solidFill>
                  <a:srgbClr val="C00000"/>
                </a:solidFill>
              </a:rPr>
              <a:t>Bahar yarıyılı bitmeden önce </a:t>
            </a:r>
            <a:r>
              <a:rPr lang="tr-TR" sz="1600" dirty="0">
                <a:solidFill>
                  <a:schemeClr val="tx1"/>
                </a:solidFill>
              </a:rPr>
              <a:t>staj kabul formundaki tüm onayları tamamlayın. Sigortanızın yapılabilmesi için bu formu dekanlığa teslim edin</a:t>
            </a:r>
            <a:r>
              <a:rPr lang="tr-TR" sz="1600" dirty="0" smtClean="0">
                <a:solidFill>
                  <a:schemeClr val="tx1"/>
                </a:solidFill>
              </a:rPr>
              <a:t>.</a:t>
            </a:r>
          </a:p>
          <a:p>
            <a:pPr algn="just"/>
            <a:endParaRPr lang="tr-TR" sz="1600" dirty="0"/>
          </a:p>
          <a:p>
            <a:pPr algn="just"/>
            <a:r>
              <a:rPr lang="tr-TR" sz="1600" dirty="0">
                <a:solidFill>
                  <a:schemeClr val="tx1"/>
                </a:solidFill>
              </a:rPr>
              <a:t>Staj defterindeki bölüm başkanının imzalaması gereken kısmı onaylatın</a:t>
            </a:r>
            <a:r>
              <a:rPr lang="tr-TR" sz="1600" dirty="0" smtClean="0">
                <a:solidFill>
                  <a:schemeClr val="tx1"/>
                </a:solidFill>
              </a:rPr>
              <a:t>.</a:t>
            </a:r>
          </a:p>
          <a:p>
            <a:pPr algn="just"/>
            <a:endParaRPr lang="tr-TR" sz="1600" dirty="0">
              <a:solidFill>
                <a:schemeClr val="tx1"/>
              </a:solidFill>
            </a:endParaRPr>
          </a:p>
          <a:p>
            <a:pPr algn="just"/>
            <a:r>
              <a:rPr lang="tr-TR" sz="1600" dirty="0" smtClean="0">
                <a:solidFill>
                  <a:schemeClr val="tx1"/>
                </a:solidFill>
              </a:rPr>
              <a:t>Stajla ilgili bir sorununuz olması durumunda </a:t>
            </a:r>
            <a:r>
              <a:rPr lang="tr-TR" sz="1600" u="sng" dirty="0" smtClean="0">
                <a:solidFill>
                  <a:schemeClr val="tx1"/>
                </a:solidFill>
              </a:rPr>
              <a:t>sadece</a:t>
            </a:r>
            <a:r>
              <a:rPr lang="tr-TR" sz="1600" dirty="0" smtClean="0">
                <a:solidFill>
                  <a:schemeClr val="tx1"/>
                </a:solidFill>
              </a:rPr>
              <a:t> bölüm staj komisyonuna başvurun.</a:t>
            </a:r>
            <a:endParaRPr lang="tr-TR" sz="1600" dirty="0">
              <a:solidFill>
                <a:schemeClr val="tx1"/>
              </a:solidFill>
            </a:endParaRPr>
          </a:p>
          <a:p>
            <a:pPr algn="just"/>
            <a:endParaRPr lang="tr-TR" dirty="0"/>
          </a:p>
        </p:txBody>
      </p:sp>
      <p:sp>
        <p:nvSpPr>
          <p:cNvPr id="4" name="Veri Yer Tutucusu 3"/>
          <p:cNvSpPr>
            <a:spLocks noGrp="1"/>
          </p:cNvSpPr>
          <p:nvPr>
            <p:ph type="dt" sz="half" idx="10"/>
          </p:nvPr>
        </p:nvSpPr>
        <p:spPr/>
        <p:txBody>
          <a:bodyPr/>
          <a:lstStyle/>
          <a:p>
            <a:fld id="{1851E155-CB5E-492E-94D6-32A6A1D11EC4}" type="datetime1">
              <a:rPr lang="tr-TR" smtClean="0"/>
              <a:t>23.10.2014</a:t>
            </a:fld>
            <a:endParaRPr lang="tr-TR"/>
          </a:p>
        </p:txBody>
      </p:sp>
      <p:sp>
        <p:nvSpPr>
          <p:cNvPr id="6" name="Slayt Numarası Yer Tutucusu 5"/>
          <p:cNvSpPr>
            <a:spLocks noGrp="1"/>
          </p:cNvSpPr>
          <p:nvPr>
            <p:ph type="sldNum" sz="quarter" idx="12"/>
          </p:nvPr>
        </p:nvSpPr>
        <p:spPr/>
        <p:txBody>
          <a:bodyPr/>
          <a:lstStyle/>
          <a:p>
            <a:fld id="{B4AC225F-998C-4C2D-869C-E1B6A81A3BEF}" type="slidenum">
              <a:rPr lang="tr-TR" smtClean="0"/>
              <a:t>6</a:t>
            </a:fld>
            <a:endParaRPr lang="tr-TR"/>
          </a:p>
        </p:txBody>
      </p:sp>
      <p:sp>
        <p:nvSpPr>
          <p:cNvPr id="2" name="Altbilgi Yer Tutucusu 1"/>
          <p:cNvSpPr>
            <a:spLocks noGrp="1"/>
          </p:cNvSpPr>
          <p:nvPr>
            <p:ph type="ftr" sz="quarter" idx="11"/>
          </p:nvPr>
        </p:nvSpPr>
        <p:spPr/>
        <p:txBody>
          <a:bodyPr/>
          <a:lstStyle/>
          <a:p>
            <a:r>
              <a:rPr lang="tr-TR" smtClean="0"/>
              <a:t>KLÜ Mühendislik Fakültesi İnşaat Mühendisliği Bölümü Staj Komisyonu</a:t>
            </a:r>
            <a:endParaRPr lang="tr-TR"/>
          </a:p>
        </p:txBody>
      </p:sp>
      <p:sp>
        <p:nvSpPr>
          <p:cNvPr id="8" name="Başlık 1"/>
          <p:cNvSpPr>
            <a:spLocks noGrp="1"/>
          </p:cNvSpPr>
          <p:nvPr>
            <p:ph type="title"/>
          </p:nvPr>
        </p:nvSpPr>
        <p:spPr>
          <a:xfrm>
            <a:off x="467544" y="548680"/>
            <a:ext cx="8208912" cy="1143000"/>
          </a:xfrm>
        </p:spPr>
        <p:txBody>
          <a:bodyPr/>
          <a:lstStyle/>
          <a:p>
            <a:r>
              <a:rPr lang="tr-TR" dirty="0" smtClean="0"/>
              <a:t>STAJA BAŞLAMADAN ÖNCE</a:t>
            </a:r>
            <a:endParaRPr lang="tr-TR" dirty="0"/>
          </a:p>
        </p:txBody>
      </p:sp>
    </p:spTree>
    <p:extLst>
      <p:ext uri="{BB962C8B-B14F-4D97-AF65-F5344CB8AC3E}">
        <p14:creationId xmlns:p14="http://schemas.microsoft.com/office/powerpoint/2010/main" val="9970434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13792"/>
            <a:ext cx="7024744" cy="1143000"/>
          </a:xfrm>
        </p:spPr>
        <p:txBody>
          <a:bodyPr/>
          <a:lstStyle/>
          <a:p>
            <a:r>
              <a:rPr lang="tr-TR" dirty="0" smtClean="0"/>
              <a:t>STAJ SIRASINDA</a:t>
            </a:r>
            <a:endParaRPr lang="tr-TR" dirty="0"/>
          </a:p>
        </p:txBody>
      </p:sp>
      <p:sp>
        <p:nvSpPr>
          <p:cNvPr id="3" name="İçerik Yer Tutucusu 2"/>
          <p:cNvSpPr>
            <a:spLocks noGrp="1"/>
          </p:cNvSpPr>
          <p:nvPr>
            <p:ph idx="1"/>
          </p:nvPr>
        </p:nvSpPr>
        <p:spPr>
          <a:xfrm>
            <a:off x="467544" y="1916832"/>
            <a:ext cx="8064896" cy="4464496"/>
          </a:xfrm>
        </p:spPr>
        <p:txBody>
          <a:bodyPr>
            <a:normAutofit/>
          </a:bodyPr>
          <a:lstStyle/>
          <a:p>
            <a:pPr algn="just"/>
            <a:r>
              <a:rPr lang="tr-TR" sz="1600" dirty="0" smtClean="0">
                <a:solidFill>
                  <a:schemeClr val="tx1"/>
                </a:solidFill>
              </a:rPr>
              <a:t>İş güvenliği önlemlerine ve firma kurallarına muhakkak uyun. Sizden sorumlu mühendisin talimatlarına uyun, birim yetkilinizin sözünden çıkmayın, özellikle şantiyede kimseden habersiz tek başınıza bir yere gitmeyin.</a:t>
            </a:r>
          </a:p>
          <a:p>
            <a:pPr algn="just"/>
            <a:endParaRPr lang="tr-TR" sz="1600" dirty="0" smtClean="0">
              <a:solidFill>
                <a:schemeClr val="tx1"/>
              </a:solidFill>
            </a:endParaRPr>
          </a:p>
          <a:p>
            <a:pPr algn="just"/>
            <a:r>
              <a:rPr lang="tr-TR" sz="1600" dirty="0" smtClean="0">
                <a:solidFill>
                  <a:schemeClr val="tx1"/>
                </a:solidFill>
              </a:rPr>
              <a:t>Staj yaptığınız firmanın çalışanlarının uymakla yükümlü olduğu kuralları öğrenin ve bu kuralların dışına çıkmayın.</a:t>
            </a:r>
          </a:p>
          <a:p>
            <a:pPr algn="just"/>
            <a:endParaRPr lang="tr-TR" sz="1600" dirty="0" smtClean="0">
              <a:solidFill>
                <a:schemeClr val="tx1"/>
              </a:solidFill>
            </a:endParaRPr>
          </a:p>
          <a:p>
            <a:pPr algn="just"/>
            <a:r>
              <a:rPr lang="tr-TR" sz="1600" dirty="0" smtClean="0">
                <a:solidFill>
                  <a:schemeClr val="tx1"/>
                </a:solidFill>
              </a:rPr>
              <a:t>Gözlem yapın, soru sorun, fotoğraf çekin. Fotoğraflarda kendiniz de bulunmaya çalışın ve açıklamak istediğiniz işin net bir şekilde görünmesine dikkat edin. Staj defterine koyduğunuz bütün fotoğrafları açıklayın.</a:t>
            </a:r>
          </a:p>
          <a:p>
            <a:pPr algn="just"/>
            <a:endParaRPr lang="tr-TR" sz="1600" dirty="0">
              <a:solidFill>
                <a:schemeClr val="tx1"/>
              </a:solidFill>
            </a:endParaRPr>
          </a:p>
          <a:p>
            <a:pPr algn="just"/>
            <a:r>
              <a:rPr lang="tr-TR" sz="1600" dirty="0" smtClean="0">
                <a:solidFill>
                  <a:schemeClr val="tx1"/>
                </a:solidFill>
              </a:rPr>
              <a:t>Yapılan deneyleri inceleyin, deney aşamalarını ve deneyin nasıl yapıldığını öğrenin.</a:t>
            </a:r>
          </a:p>
          <a:p>
            <a:pPr algn="just"/>
            <a:endParaRPr lang="tr-TR" sz="1600" dirty="0"/>
          </a:p>
          <a:p>
            <a:pPr algn="just"/>
            <a:endParaRPr lang="tr-TR" sz="1600" dirty="0" smtClean="0"/>
          </a:p>
          <a:p>
            <a:pPr algn="just"/>
            <a:endParaRPr lang="tr-TR" sz="1600" dirty="0"/>
          </a:p>
          <a:p>
            <a:pPr algn="just"/>
            <a:endParaRPr lang="tr-TR" sz="1600" dirty="0"/>
          </a:p>
        </p:txBody>
      </p:sp>
      <p:sp>
        <p:nvSpPr>
          <p:cNvPr id="4" name="Veri Yer Tutucusu 3"/>
          <p:cNvSpPr>
            <a:spLocks noGrp="1"/>
          </p:cNvSpPr>
          <p:nvPr>
            <p:ph type="dt" sz="half" idx="10"/>
          </p:nvPr>
        </p:nvSpPr>
        <p:spPr/>
        <p:txBody>
          <a:bodyPr/>
          <a:lstStyle/>
          <a:p>
            <a:fld id="{AAB5035C-75AA-4FCD-A041-A69CD23B738E}" type="datetime1">
              <a:rPr lang="tr-TR" smtClean="0"/>
              <a:t>23.10.2014</a:t>
            </a:fld>
            <a:endParaRPr lang="tr-TR"/>
          </a:p>
        </p:txBody>
      </p:sp>
      <p:sp>
        <p:nvSpPr>
          <p:cNvPr id="6" name="Slayt Numarası Yer Tutucusu 5"/>
          <p:cNvSpPr>
            <a:spLocks noGrp="1"/>
          </p:cNvSpPr>
          <p:nvPr>
            <p:ph type="sldNum" sz="quarter" idx="12"/>
          </p:nvPr>
        </p:nvSpPr>
        <p:spPr/>
        <p:txBody>
          <a:bodyPr/>
          <a:lstStyle/>
          <a:p>
            <a:fld id="{B4AC225F-998C-4C2D-869C-E1B6A81A3BEF}" type="slidenum">
              <a:rPr lang="tr-TR" smtClean="0"/>
              <a:t>7</a:t>
            </a:fld>
            <a:endParaRPr lang="tr-TR"/>
          </a:p>
        </p:txBody>
      </p:sp>
      <p:sp>
        <p:nvSpPr>
          <p:cNvPr id="7" name="Altbilgi Yer Tutucusu 6"/>
          <p:cNvSpPr>
            <a:spLocks noGrp="1"/>
          </p:cNvSpPr>
          <p:nvPr>
            <p:ph type="ftr" sz="quarter" idx="11"/>
          </p:nvPr>
        </p:nvSpPr>
        <p:spPr/>
        <p:txBody>
          <a:bodyPr/>
          <a:lstStyle/>
          <a:p>
            <a:r>
              <a:rPr lang="tr-TR" smtClean="0"/>
              <a:t>KLÜ Mühendislik Fakültesi İnşaat Mühendisliği Bölümü Staj Komisyonu</a:t>
            </a:r>
            <a:endParaRPr lang="tr-TR"/>
          </a:p>
        </p:txBody>
      </p:sp>
    </p:spTree>
    <p:extLst>
      <p:ext uri="{BB962C8B-B14F-4D97-AF65-F5344CB8AC3E}">
        <p14:creationId xmlns:p14="http://schemas.microsoft.com/office/powerpoint/2010/main" val="1041093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628800"/>
            <a:ext cx="8136904" cy="4464496"/>
          </a:xfrm>
        </p:spPr>
        <p:txBody>
          <a:bodyPr>
            <a:normAutofit fontScale="85000" lnSpcReduction="10000"/>
          </a:bodyPr>
          <a:lstStyle/>
          <a:p>
            <a:pPr algn="just"/>
            <a:endParaRPr lang="tr-TR" sz="1900" dirty="0" smtClean="0"/>
          </a:p>
          <a:p>
            <a:pPr algn="just"/>
            <a:r>
              <a:rPr lang="tr-TR" sz="1900" dirty="0" smtClean="0">
                <a:solidFill>
                  <a:schemeClr val="tx1"/>
                </a:solidFill>
              </a:rPr>
              <a:t>Size aktarılan bilgileri mantık süzgecinizden geçirin. Düşünmeden ve araştırmadan </a:t>
            </a:r>
            <a:r>
              <a:rPr lang="tr-TR" sz="1900" dirty="0">
                <a:solidFill>
                  <a:schemeClr val="tx1"/>
                </a:solidFill>
              </a:rPr>
              <a:t>her söyleneni </a:t>
            </a:r>
            <a:r>
              <a:rPr lang="tr-TR" sz="1900" dirty="0" smtClean="0">
                <a:solidFill>
                  <a:schemeClr val="tx1"/>
                </a:solidFill>
              </a:rPr>
              <a:t>doğru kabul etmeyin, mühendisçe bir yaklaşım içinde olun.</a:t>
            </a:r>
          </a:p>
          <a:p>
            <a:pPr algn="just"/>
            <a:endParaRPr lang="tr-TR" sz="1900" dirty="0">
              <a:solidFill>
                <a:schemeClr val="tx1"/>
              </a:solidFill>
            </a:endParaRPr>
          </a:p>
          <a:p>
            <a:pPr algn="just"/>
            <a:r>
              <a:rPr lang="tr-TR" sz="1900" dirty="0" smtClean="0">
                <a:solidFill>
                  <a:schemeClr val="tx1"/>
                </a:solidFill>
              </a:rPr>
              <a:t>Şantiye </a:t>
            </a:r>
            <a:r>
              <a:rPr lang="tr-TR" sz="1900" dirty="0">
                <a:solidFill>
                  <a:schemeClr val="tx1"/>
                </a:solidFill>
              </a:rPr>
              <a:t>stajını yaparken kullanılan malzemelere, bu malzemelerin özelliklerine dikkat edin. Projenin nasıl uygulamaya konulduğunu inceleyin. Beton ve donatı ile ilgili detaylara dikkat edin. Derste gördüğünüz </a:t>
            </a:r>
            <a:r>
              <a:rPr lang="tr-TR" sz="1900" dirty="0" err="1">
                <a:solidFill>
                  <a:schemeClr val="tx1"/>
                </a:solidFill>
              </a:rPr>
              <a:t>paspayı</a:t>
            </a:r>
            <a:r>
              <a:rPr lang="tr-TR" sz="1900" dirty="0">
                <a:solidFill>
                  <a:schemeClr val="tx1"/>
                </a:solidFill>
              </a:rPr>
              <a:t>, </a:t>
            </a:r>
            <a:r>
              <a:rPr lang="tr-TR" sz="1900" dirty="0" err="1">
                <a:solidFill>
                  <a:schemeClr val="tx1"/>
                </a:solidFill>
              </a:rPr>
              <a:t>etriye</a:t>
            </a:r>
            <a:r>
              <a:rPr lang="tr-TR" sz="1900" dirty="0">
                <a:solidFill>
                  <a:schemeClr val="tx1"/>
                </a:solidFill>
              </a:rPr>
              <a:t>, çiroz, sehpa, </a:t>
            </a:r>
            <a:r>
              <a:rPr lang="tr-TR" sz="1900" dirty="0" err="1">
                <a:solidFill>
                  <a:schemeClr val="tx1"/>
                </a:solidFill>
              </a:rPr>
              <a:t>pilye</a:t>
            </a:r>
            <a:r>
              <a:rPr lang="tr-TR" sz="1900" dirty="0">
                <a:solidFill>
                  <a:schemeClr val="tx1"/>
                </a:solidFill>
              </a:rPr>
              <a:t>, kanca, donatı sıklaştırması, taze betonda kıvam, </a:t>
            </a:r>
            <a:r>
              <a:rPr lang="tr-TR" sz="1900" dirty="0" err="1">
                <a:solidFill>
                  <a:schemeClr val="tx1"/>
                </a:solidFill>
              </a:rPr>
              <a:t>segregasyon</a:t>
            </a:r>
            <a:r>
              <a:rPr lang="tr-TR" sz="1900" dirty="0">
                <a:solidFill>
                  <a:schemeClr val="tx1"/>
                </a:solidFill>
              </a:rPr>
              <a:t>, vibrasyon, tünel kalıp gibi terimleri uygulamada görmeye çalışın.</a:t>
            </a:r>
          </a:p>
          <a:p>
            <a:pPr algn="just"/>
            <a:endParaRPr lang="tr-TR" sz="1900" dirty="0">
              <a:solidFill>
                <a:schemeClr val="tx1"/>
              </a:solidFill>
            </a:endParaRPr>
          </a:p>
          <a:p>
            <a:pPr algn="just"/>
            <a:r>
              <a:rPr lang="tr-TR" sz="1900" dirty="0">
                <a:solidFill>
                  <a:schemeClr val="tx1"/>
                </a:solidFill>
              </a:rPr>
              <a:t>Ofis/proje </a:t>
            </a:r>
            <a:r>
              <a:rPr lang="tr-TR" sz="1900" dirty="0" smtClean="0">
                <a:solidFill>
                  <a:schemeClr val="tx1"/>
                </a:solidFill>
              </a:rPr>
              <a:t>stajında, </a:t>
            </a:r>
            <a:r>
              <a:rPr lang="tr-TR" sz="1900" dirty="0">
                <a:solidFill>
                  <a:schemeClr val="tx1"/>
                </a:solidFill>
              </a:rPr>
              <a:t>staj yaptığınız yerde kullanılan SAP2000, </a:t>
            </a:r>
            <a:r>
              <a:rPr lang="tr-TR" sz="1900" dirty="0" err="1">
                <a:solidFill>
                  <a:schemeClr val="tx1"/>
                </a:solidFill>
              </a:rPr>
              <a:t>Etabs</a:t>
            </a:r>
            <a:r>
              <a:rPr lang="tr-TR" sz="1900" dirty="0">
                <a:solidFill>
                  <a:schemeClr val="tx1"/>
                </a:solidFill>
              </a:rPr>
              <a:t>, </a:t>
            </a:r>
            <a:r>
              <a:rPr lang="tr-TR" sz="1900" dirty="0" err="1">
                <a:solidFill>
                  <a:schemeClr val="tx1"/>
                </a:solidFill>
              </a:rPr>
              <a:t>XSteel</a:t>
            </a:r>
            <a:r>
              <a:rPr lang="tr-TR" sz="1900" dirty="0">
                <a:solidFill>
                  <a:schemeClr val="tx1"/>
                </a:solidFill>
              </a:rPr>
              <a:t> (</a:t>
            </a:r>
            <a:r>
              <a:rPr lang="tr-TR" sz="1900" dirty="0" err="1">
                <a:solidFill>
                  <a:schemeClr val="tx1"/>
                </a:solidFill>
              </a:rPr>
              <a:t>Tekla</a:t>
            </a:r>
            <a:r>
              <a:rPr lang="tr-TR" sz="1900" dirty="0">
                <a:solidFill>
                  <a:schemeClr val="tx1"/>
                </a:solidFill>
              </a:rPr>
              <a:t>), </a:t>
            </a:r>
            <a:r>
              <a:rPr lang="tr-TR" sz="1900" dirty="0" err="1">
                <a:solidFill>
                  <a:schemeClr val="tx1"/>
                </a:solidFill>
              </a:rPr>
              <a:t>Probina</a:t>
            </a:r>
            <a:r>
              <a:rPr lang="tr-TR" sz="1900" dirty="0">
                <a:solidFill>
                  <a:schemeClr val="tx1"/>
                </a:solidFill>
              </a:rPr>
              <a:t>, </a:t>
            </a:r>
            <a:r>
              <a:rPr lang="tr-TR" sz="1900" dirty="0" err="1">
                <a:solidFill>
                  <a:schemeClr val="tx1"/>
                </a:solidFill>
              </a:rPr>
              <a:t>Autocad</a:t>
            </a:r>
            <a:r>
              <a:rPr lang="tr-TR" sz="1900" dirty="0">
                <a:solidFill>
                  <a:schemeClr val="tx1"/>
                </a:solidFill>
              </a:rPr>
              <a:t>, Excel, </a:t>
            </a:r>
            <a:r>
              <a:rPr lang="tr-TR" sz="1900" dirty="0" err="1">
                <a:solidFill>
                  <a:schemeClr val="tx1"/>
                </a:solidFill>
              </a:rPr>
              <a:t>Matlab</a:t>
            </a:r>
            <a:r>
              <a:rPr lang="tr-TR" sz="1900" dirty="0">
                <a:solidFill>
                  <a:schemeClr val="tx1"/>
                </a:solidFill>
              </a:rPr>
              <a:t>, Sta4-Cad, </a:t>
            </a:r>
            <a:r>
              <a:rPr lang="tr-TR" sz="1900" dirty="0" err="1">
                <a:solidFill>
                  <a:schemeClr val="tx1"/>
                </a:solidFill>
              </a:rPr>
              <a:t>ideCAD</a:t>
            </a:r>
            <a:r>
              <a:rPr lang="tr-TR" sz="1900" dirty="0">
                <a:solidFill>
                  <a:schemeClr val="tx1"/>
                </a:solidFill>
              </a:rPr>
              <a:t>, </a:t>
            </a:r>
            <a:r>
              <a:rPr lang="tr-TR" sz="1900" dirty="0" err="1">
                <a:solidFill>
                  <a:schemeClr val="tx1"/>
                </a:solidFill>
              </a:rPr>
              <a:t>Ansys</a:t>
            </a:r>
            <a:r>
              <a:rPr lang="tr-TR" sz="1900" dirty="0">
                <a:solidFill>
                  <a:schemeClr val="tx1"/>
                </a:solidFill>
              </a:rPr>
              <a:t>, </a:t>
            </a:r>
            <a:r>
              <a:rPr lang="tr-TR" sz="1900" dirty="0" err="1">
                <a:solidFill>
                  <a:schemeClr val="tx1"/>
                </a:solidFill>
              </a:rPr>
              <a:t>Abaqus</a:t>
            </a:r>
            <a:r>
              <a:rPr lang="tr-TR" sz="1900" dirty="0">
                <a:solidFill>
                  <a:schemeClr val="tx1"/>
                </a:solidFill>
              </a:rPr>
              <a:t>, </a:t>
            </a:r>
            <a:r>
              <a:rPr lang="tr-TR" sz="1900" dirty="0" err="1" smtClean="0">
                <a:solidFill>
                  <a:schemeClr val="tx1"/>
                </a:solidFill>
              </a:rPr>
              <a:t>Plaxis</a:t>
            </a:r>
            <a:r>
              <a:rPr lang="tr-TR" sz="1900" dirty="0" smtClean="0">
                <a:solidFill>
                  <a:schemeClr val="tx1"/>
                </a:solidFill>
              </a:rPr>
              <a:t> 2D, </a:t>
            </a:r>
            <a:r>
              <a:rPr lang="tr-TR" sz="1900" dirty="0" err="1" smtClean="0">
                <a:solidFill>
                  <a:schemeClr val="tx1"/>
                </a:solidFill>
              </a:rPr>
              <a:t>Primavera</a:t>
            </a:r>
            <a:r>
              <a:rPr lang="tr-TR" sz="1900" dirty="0" smtClean="0">
                <a:solidFill>
                  <a:schemeClr val="tx1"/>
                </a:solidFill>
              </a:rPr>
              <a:t> </a:t>
            </a:r>
            <a:r>
              <a:rPr lang="tr-TR" sz="1900" dirty="0">
                <a:solidFill>
                  <a:schemeClr val="tx1"/>
                </a:solidFill>
              </a:rPr>
              <a:t>vb. programlardan  en az birini iyi düzeyde öğrenmeye çalışın. </a:t>
            </a:r>
            <a:r>
              <a:rPr lang="tr-TR" sz="1900" dirty="0" smtClean="0">
                <a:solidFill>
                  <a:schemeClr val="tx1"/>
                </a:solidFill>
              </a:rPr>
              <a:t>Çalıştığınız konuyla </a:t>
            </a:r>
            <a:r>
              <a:rPr lang="tr-TR" sz="1900" dirty="0">
                <a:solidFill>
                  <a:schemeClr val="tx1"/>
                </a:solidFill>
              </a:rPr>
              <a:t>ilgili hangi yönetmeliklerin nasıl kullanıldığını, proje okumayı, </a:t>
            </a:r>
            <a:r>
              <a:rPr lang="tr-TR" sz="1900" dirty="0" smtClean="0">
                <a:solidFill>
                  <a:schemeClr val="tx1"/>
                </a:solidFill>
              </a:rPr>
              <a:t>detaylandırmayı; </a:t>
            </a:r>
            <a:r>
              <a:rPr lang="tr-TR" sz="1900" dirty="0">
                <a:solidFill>
                  <a:schemeClr val="tx1"/>
                </a:solidFill>
              </a:rPr>
              <a:t>çelik/betonarme vb. statik </a:t>
            </a:r>
            <a:r>
              <a:rPr lang="tr-TR" sz="1900" dirty="0" smtClean="0">
                <a:solidFill>
                  <a:schemeClr val="tx1"/>
                </a:solidFill>
              </a:rPr>
              <a:t>hesaplarının </a:t>
            </a:r>
            <a:r>
              <a:rPr lang="tr-TR" sz="1900" dirty="0">
                <a:solidFill>
                  <a:schemeClr val="tx1"/>
                </a:solidFill>
              </a:rPr>
              <a:t>ve raporlamanın ne şekilde yapıldığını, yorumlamanın nasıl yapıldığını öğrenin.</a:t>
            </a:r>
          </a:p>
          <a:p>
            <a:pPr algn="just"/>
            <a:endParaRPr lang="tr-TR" dirty="0"/>
          </a:p>
        </p:txBody>
      </p:sp>
      <p:sp>
        <p:nvSpPr>
          <p:cNvPr id="4" name="Veri Yer Tutucusu 3"/>
          <p:cNvSpPr>
            <a:spLocks noGrp="1"/>
          </p:cNvSpPr>
          <p:nvPr>
            <p:ph type="dt" sz="half" idx="10"/>
          </p:nvPr>
        </p:nvSpPr>
        <p:spPr/>
        <p:txBody>
          <a:bodyPr/>
          <a:lstStyle/>
          <a:p>
            <a:fld id="{84306ED0-498C-4E34-8AF2-B87BC956D112}" type="datetime1">
              <a:rPr lang="tr-TR" smtClean="0"/>
              <a:t>23.10.2014</a:t>
            </a:fld>
            <a:endParaRPr lang="tr-TR"/>
          </a:p>
        </p:txBody>
      </p:sp>
      <p:sp>
        <p:nvSpPr>
          <p:cNvPr id="5" name="Altbilgi Yer Tutucusu 4"/>
          <p:cNvSpPr>
            <a:spLocks noGrp="1"/>
          </p:cNvSpPr>
          <p:nvPr>
            <p:ph type="ftr" sz="quarter" idx="11"/>
          </p:nvPr>
        </p:nvSpPr>
        <p:spPr/>
        <p:txBody>
          <a:bodyPr/>
          <a:lstStyle/>
          <a:p>
            <a:r>
              <a:rPr lang="tr-TR" smtClean="0"/>
              <a:t>KLÜ Mühendislik Fakültesi İnşaat Mühendisliği Bölümü Staj Komisyonu</a:t>
            </a:r>
            <a:endParaRPr lang="tr-TR"/>
          </a:p>
        </p:txBody>
      </p:sp>
      <p:sp>
        <p:nvSpPr>
          <p:cNvPr id="6" name="Slayt Numarası Yer Tutucusu 5"/>
          <p:cNvSpPr>
            <a:spLocks noGrp="1"/>
          </p:cNvSpPr>
          <p:nvPr>
            <p:ph type="sldNum" sz="quarter" idx="12"/>
          </p:nvPr>
        </p:nvSpPr>
        <p:spPr/>
        <p:txBody>
          <a:bodyPr/>
          <a:lstStyle/>
          <a:p>
            <a:fld id="{B4AC225F-998C-4C2D-869C-E1B6A81A3BEF}" type="slidenum">
              <a:rPr lang="tr-TR" smtClean="0"/>
              <a:t>8</a:t>
            </a:fld>
            <a:endParaRPr lang="tr-TR"/>
          </a:p>
        </p:txBody>
      </p:sp>
      <p:sp>
        <p:nvSpPr>
          <p:cNvPr id="7" name="Başlık 1"/>
          <p:cNvSpPr>
            <a:spLocks noGrp="1"/>
          </p:cNvSpPr>
          <p:nvPr>
            <p:ph type="title"/>
          </p:nvPr>
        </p:nvSpPr>
        <p:spPr>
          <a:xfrm>
            <a:off x="467544" y="413792"/>
            <a:ext cx="7024744" cy="1143000"/>
          </a:xfrm>
        </p:spPr>
        <p:txBody>
          <a:bodyPr/>
          <a:lstStyle/>
          <a:p>
            <a:r>
              <a:rPr lang="tr-TR" dirty="0" smtClean="0"/>
              <a:t>STAJ SIRASINDA</a:t>
            </a:r>
            <a:endParaRPr lang="tr-TR" dirty="0"/>
          </a:p>
        </p:txBody>
      </p:sp>
    </p:spTree>
    <p:extLst>
      <p:ext uri="{BB962C8B-B14F-4D97-AF65-F5344CB8AC3E}">
        <p14:creationId xmlns:p14="http://schemas.microsoft.com/office/powerpoint/2010/main" val="15774677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85800"/>
            <a:ext cx="7600690" cy="1143000"/>
          </a:xfrm>
        </p:spPr>
        <p:txBody>
          <a:bodyPr>
            <a:normAutofit/>
          </a:bodyPr>
          <a:lstStyle/>
          <a:p>
            <a:r>
              <a:rPr lang="tr-TR" dirty="0" smtClean="0"/>
              <a:t>STAJ DEFTERİNİ DOLDURURKEN</a:t>
            </a:r>
            <a:endParaRPr lang="tr-TR" dirty="0"/>
          </a:p>
        </p:txBody>
      </p:sp>
      <p:sp>
        <p:nvSpPr>
          <p:cNvPr id="3" name="İçerik Yer Tutucusu 2"/>
          <p:cNvSpPr>
            <a:spLocks noGrp="1"/>
          </p:cNvSpPr>
          <p:nvPr>
            <p:ph idx="1"/>
          </p:nvPr>
        </p:nvSpPr>
        <p:spPr>
          <a:xfrm>
            <a:off x="467544" y="1988840"/>
            <a:ext cx="7992888" cy="4536504"/>
          </a:xfrm>
        </p:spPr>
        <p:txBody>
          <a:bodyPr>
            <a:normAutofit/>
          </a:bodyPr>
          <a:lstStyle/>
          <a:p>
            <a:pPr algn="just"/>
            <a:r>
              <a:rPr lang="tr-TR" sz="1600" dirty="0" smtClean="0">
                <a:solidFill>
                  <a:schemeClr val="tx1"/>
                </a:solidFill>
              </a:rPr>
              <a:t>Tükenmez veya pilot kalem kullanın. Yanlış yazdığınızda yazının üzerini karalamayın, özenli davranın.</a:t>
            </a:r>
          </a:p>
          <a:p>
            <a:pPr algn="just"/>
            <a:endParaRPr lang="tr-TR" sz="1600" dirty="0">
              <a:solidFill>
                <a:schemeClr val="tx1"/>
              </a:solidFill>
            </a:endParaRPr>
          </a:p>
          <a:p>
            <a:pPr algn="just"/>
            <a:r>
              <a:rPr lang="tr-TR" sz="1600" dirty="0" smtClean="0">
                <a:solidFill>
                  <a:schemeClr val="tx1"/>
                </a:solidFill>
              </a:rPr>
              <a:t>Stajda </a:t>
            </a:r>
            <a:r>
              <a:rPr lang="tr-TR" sz="1600" dirty="0">
                <a:solidFill>
                  <a:schemeClr val="tx1"/>
                </a:solidFill>
              </a:rPr>
              <a:t>neyin ne amaçla yapıldığının öğrenilmesi </a:t>
            </a:r>
            <a:r>
              <a:rPr lang="tr-TR" sz="1600" dirty="0" smtClean="0">
                <a:solidFill>
                  <a:schemeClr val="tx1"/>
                </a:solidFill>
              </a:rPr>
              <a:t>esas olduğundan, staj </a:t>
            </a:r>
            <a:r>
              <a:rPr lang="tr-TR" sz="1600" dirty="0">
                <a:solidFill>
                  <a:schemeClr val="tx1"/>
                </a:solidFill>
              </a:rPr>
              <a:t>defterinde sadece </a:t>
            </a:r>
            <a:r>
              <a:rPr lang="tr-TR" sz="1600" dirty="0" smtClean="0">
                <a:solidFill>
                  <a:schemeClr val="tx1"/>
                </a:solidFill>
              </a:rPr>
              <a:t>o gün yapılan </a:t>
            </a:r>
            <a:r>
              <a:rPr lang="tr-TR" sz="1600" dirty="0">
                <a:solidFill>
                  <a:schemeClr val="tx1"/>
                </a:solidFill>
              </a:rPr>
              <a:t>işleri değil, bunların neden yapıldığını, hangi aşamaların izlendiğini, dikkat edilmesi gereken noktaları, </a:t>
            </a:r>
            <a:r>
              <a:rPr lang="tr-TR" sz="1600" dirty="0" smtClean="0">
                <a:solidFill>
                  <a:schemeClr val="tx1"/>
                </a:solidFill>
              </a:rPr>
              <a:t>karşılaştığınız hatalı </a:t>
            </a:r>
            <a:r>
              <a:rPr lang="tr-TR" sz="1600" dirty="0">
                <a:solidFill>
                  <a:schemeClr val="tx1"/>
                </a:solidFill>
              </a:rPr>
              <a:t>uygulamaları </a:t>
            </a:r>
            <a:r>
              <a:rPr lang="tr-TR" sz="1600" dirty="0" smtClean="0">
                <a:solidFill>
                  <a:schemeClr val="tx1"/>
                </a:solidFill>
              </a:rPr>
              <a:t>ve uygulanabilecek çözümleri belirtin. </a:t>
            </a:r>
          </a:p>
          <a:p>
            <a:pPr algn="just"/>
            <a:endParaRPr lang="tr-TR" sz="1600" dirty="0">
              <a:solidFill>
                <a:schemeClr val="tx1"/>
              </a:solidFill>
            </a:endParaRPr>
          </a:p>
          <a:p>
            <a:pPr algn="just"/>
            <a:r>
              <a:rPr lang="tr-TR" sz="1600" dirty="0" smtClean="0">
                <a:solidFill>
                  <a:schemeClr val="tx1"/>
                </a:solidFill>
              </a:rPr>
              <a:t>Konuyla ilgili fotoğraf ekleyin. Fotoğrafları ilgili yere yapıştırın, sığmıyorsa ek olarak verin. Staj yaparken mümkün olduğunca soru sorun, araştırın, öğrenin ve öğrendiğiniz her şeyi açıklayın. Ek sayfa/dosya kullanmaya özen gösterin. Bu ekleri de firmaya onaylatın.</a:t>
            </a:r>
          </a:p>
          <a:p>
            <a:pPr algn="just"/>
            <a:endParaRPr lang="tr-TR" sz="1600" dirty="0" smtClean="0">
              <a:solidFill>
                <a:schemeClr val="tx1"/>
              </a:solidFill>
            </a:endParaRPr>
          </a:p>
          <a:p>
            <a:pPr algn="just"/>
            <a:r>
              <a:rPr lang="tr-TR" sz="1600" dirty="0" smtClean="0">
                <a:solidFill>
                  <a:schemeClr val="tx1"/>
                </a:solidFill>
              </a:rPr>
              <a:t>Okunaklı ve düzenli yazın. Çok büyük yazmayın, büyük boşluklar kullanmayın.</a:t>
            </a:r>
          </a:p>
          <a:p>
            <a:pPr algn="just"/>
            <a:endParaRPr lang="tr-TR" sz="1600" dirty="0" smtClean="0"/>
          </a:p>
          <a:p>
            <a:pPr algn="just"/>
            <a:endParaRPr lang="tr-TR" dirty="0"/>
          </a:p>
        </p:txBody>
      </p:sp>
      <p:sp>
        <p:nvSpPr>
          <p:cNvPr id="4" name="Veri Yer Tutucusu 3"/>
          <p:cNvSpPr>
            <a:spLocks noGrp="1"/>
          </p:cNvSpPr>
          <p:nvPr>
            <p:ph type="dt" sz="half" idx="10"/>
          </p:nvPr>
        </p:nvSpPr>
        <p:spPr/>
        <p:txBody>
          <a:bodyPr/>
          <a:lstStyle/>
          <a:p>
            <a:fld id="{FEC06860-FD2F-4663-8757-20E5A140B958}" type="datetime1">
              <a:rPr lang="tr-TR" smtClean="0"/>
              <a:t>23.10.2014</a:t>
            </a:fld>
            <a:endParaRPr lang="tr-TR"/>
          </a:p>
        </p:txBody>
      </p:sp>
      <p:sp>
        <p:nvSpPr>
          <p:cNvPr id="6" name="Slayt Numarası Yer Tutucusu 5"/>
          <p:cNvSpPr>
            <a:spLocks noGrp="1"/>
          </p:cNvSpPr>
          <p:nvPr>
            <p:ph type="sldNum" sz="quarter" idx="12"/>
          </p:nvPr>
        </p:nvSpPr>
        <p:spPr/>
        <p:txBody>
          <a:bodyPr/>
          <a:lstStyle/>
          <a:p>
            <a:fld id="{B4AC225F-998C-4C2D-869C-E1B6A81A3BEF}" type="slidenum">
              <a:rPr lang="tr-TR" smtClean="0"/>
              <a:t>9</a:t>
            </a:fld>
            <a:endParaRPr lang="tr-TR"/>
          </a:p>
        </p:txBody>
      </p:sp>
      <p:sp>
        <p:nvSpPr>
          <p:cNvPr id="7" name="Altbilgi Yer Tutucusu 6"/>
          <p:cNvSpPr>
            <a:spLocks noGrp="1"/>
          </p:cNvSpPr>
          <p:nvPr>
            <p:ph type="ftr" sz="quarter" idx="11"/>
          </p:nvPr>
        </p:nvSpPr>
        <p:spPr/>
        <p:txBody>
          <a:bodyPr/>
          <a:lstStyle/>
          <a:p>
            <a:r>
              <a:rPr lang="tr-TR" dirty="0" smtClean="0"/>
              <a:t>KLÜ Mühendislik Fakültesi İnşaat Mühendisliği Bölümü Staj Komisyonu</a:t>
            </a:r>
            <a:endParaRPr lang="tr-TR" dirty="0"/>
          </a:p>
        </p:txBody>
      </p:sp>
    </p:spTree>
    <p:extLst>
      <p:ext uri="{BB962C8B-B14F-4D97-AF65-F5344CB8AC3E}">
        <p14:creationId xmlns:p14="http://schemas.microsoft.com/office/powerpoint/2010/main" val="30392125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445</TotalTime>
  <Words>1840</Words>
  <Application>Microsoft Office PowerPoint</Application>
  <PresentationFormat>Ekran Gösterisi (4:3)</PresentationFormat>
  <Paragraphs>219</Paragraphs>
  <Slides>18</Slides>
  <Notes>18</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Austin</vt:lpstr>
      <vt:lpstr> MESLEKİ STAJ BİLGİLENDİRME SUNUMU</vt:lpstr>
      <vt:lpstr>TEMEL BİLGİLER</vt:lpstr>
      <vt:lpstr>TEMEL BİLGİLER</vt:lpstr>
      <vt:lpstr>STAJA BAŞLAMADAN ÖNCE</vt:lpstr>
      <vt:lpstr>STAJA BAŞLAMADAN ÖNCE</vt:lpstr>
      <vt:lpstr>STAJA BAŞLAMADAN ÖNCE</vt:lpstr>
      <vt:lpstr>STAJ SIRASINDA</vt:lpstr>
      <vt:lpstr>STAJ SIRASINDA</vt:lpstr>
      <vt:lpstr>STAJ DEFTERİNİ DOLDURURKEN</vt:lpstr>
      <vt:lpstr>STAJ DEFTERİNİ DOLDURURKEN</vt:lpstr>
      <vt:lpstr>STAJ DEFTERİNİ DOLDURURKEN</vt:lpstr>
      <vt:lpstr>STAJ DEFTERİNİ DOLDURURKEN</vt:lpstr>
      <vt:lpstr>SON OLARAK</vt:lpstr>
      <vt:lpstr>STAJ DOSYALARININ TESLİM EDİLMESİ</vt:lpstr>
      <vt:lpstr>STAJ DOSYALARININ TESLİM EDİLMESİ</vt:lpstr>
      <vt:lpstr>STAJLARIN DEĞERLENDİRİLMESİ</vt:lpstr>
      <vt:lpstr>STAJLARIN DEĞERLENDİRİLMESİ</vt:lpstr>
      <vt:lpstr>PowerPoint Sunusu</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MESLEKİ STAJ</dc:title>
  <dc:creator>TOSHIBA</dc:creator>
  <cp:lastModifiedBy>onur-pc</cp:lastModifiedBy>
  <cp:revision>258</cp:revision>
  <dcterms:created xsi:type="dcterms:W3CDTF">2014-10-21T18:46:15Z</dcterms:created>
  <dcterms:modified xsi:type="dcterms:W3CDTF">2014-10-23T07:47:12Z</dcterms:modified>
</cp:coreProperties>
</file>